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wdp" ContentType="image/vnd.ms-photo"/>
  <Override PartName="/ppt/slides/slide2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6.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27.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slideLayouts/slideLayout2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4"/>
    <p:sldMasterId id="2147483711" r:id="rId5"/>
    <p:sldMasterId id="2147483660" r:id="rId6"/>
  </p:sldMasterIdLst>
  <p:notesMasterIdLst>
    <p:notesMasterId r:id="rId30"/>
  </p:notesMasterIdLst>
  <p:handoutMasterIdLst>
    <p:handoutMasterId r:id="rId31"/>
  </p:handoutMasterIdLst>
  <p:sldIdLst>
    <p:sldId id="256" r:id="rId7"/>
    <p:sldId id="270" r:id="rId8"/>
    <p:sldId id="273" r:id="rId9"/>
    <p:sldId id="271" r:id="rId10"/>
    <p:sldId id="272" r:id="rId11"/>
    <p:sldId id="289" r:id="rId12"/>
    <p:sldId id="274" r:id="rId13"/>
    <p:sldId id="291" r:id="rId14"/>
    <p:sldId id="293" r:id="rId15"/>
    <p:sldId id="275" r:id="rId16"/>
    <p:sldId id="277" r:id="rId17"/>
    <p:sldId id="294" r:id="rId18"/>
    <p:sldId id="278" r:id="rId19"/>
    <p:sldId id="295" r:id="rId20"/>
    <p:sldId id="296" r:id="rId21"/>
    <p:sldId id="279" r:id="rId22"/>
    <p:sldId id="297" r:id="rId23"/>
    <p:sldId id="298" r:id="rId24"/>
    <p:sldId id="280" r:id="rId25"/>
    <p:sldId id="281" r:id="rId26"/>
    <p:sldId id="299" r:id="rId27"/>
    <p:sldId id="285" r:id="rId28"/>
    <p:sldId id="26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A7AA2"/>
    <a:srgbClr val="2660A6"/>
    <a:srgbClr val="0066CC"/>
    <a:srgbClr val="709FD2"/>
    <a:srgbClr val="4E4EF4"/>
    <a:srgbClr val="307098"/>
    <a:srgbClr val="005BA1"/>
    <a:srgbClr val="12515E"/>
    <a:srgbClr val="4843B3"/>
    <a:srgbClr val="2953D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8" autoAdjust="0"/>
  </p:normalViewPr>
  <p:slideViewPr>
    <p:cSldViewPr snapToGrid="0" snapToObjects="1" showGuides="1">
      <p:cViewPr>
        <p:scale>
          <a:sx n="60" d="100"/>
          <a:sy n="60" d="100"/>
        </p:scale>
        <p:origin x="-1332" y="-258"/>
      </p:cViewPr>
      <p:guideLst>
        <p:guide orient="horz" pos="30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ustomXml" Target="../customXml/item4.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85BC29-8DF3-F144-8A0A-8493F3EEA37A}" type="datetimeFigureOut">
              <a:rPr lang="en-US" smtClean="0"/>
              <a:pPr/>
              <a:t>2/15/2012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A7452C-0A13-C447-BA57-7F548E1AE4A6}" type="slidenum">
              <a:rPr lang="en-US" smtClean="0"/>
              <a:pPr/>
              <a:t>‹#›</a:t>
            </a:fld>
            <a:endParaRPr lang="en-US"/>
          </a:p>
        </p:txBody>
      </p:sp>
    </p:spTree>
    <p:extLst>
      <p:ext uri="{BB962C8B-B14F-4D97-AF65-F5344CB8AC3E}">
        <p14:creationId xmlns:p14="http://schemas.microsoft.com/office/powerpoint/2010/main" xmlns="" val="2640273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68557-E376-0946-9F44-EA7BAAE1DC32}"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DB7E98-F343-8748-B849-B8F9147EECDA}" type="slidenum">
              <a:rPr lang="en-US" smtClean="0"/>
              <a:pPr/>
              <a:t>‹#›</a:t>
            </a:fld>
            <a:endParaRPr lang="en-US"/>
          </a:p>
        </p:txBody>
      </p:sp>
    </p:spTree>
    <p:extLst>
      <p:ext uri="{BB962C8B-B14F-4D97-AF65-F5344CB8AC3E}">
        <p14:creationId xmlns:p14="http://schemas.microsoft.com/office/powerpoint/2010/main" xmlns="" val="34741824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a:p>
        </p:txBody>
      </p:sp>
      <p:sp>
        <p:nvSpPr>
          <p:cNvPr id="4" name="Slide Number Placeholder 3"/>
          <p:cNvSpPr>
            <a:spLocks noGrp="1"/>
          </p:cNvSpPr>
          <p:nvPr>
            <p:ph type="sldNum" sz="quarter" idx="10"/>
          </p:nvPr>
        </p:nvSpPr>
        <p:spPr/>
        <p:txBody>
          <a:bodyPr/>
          <a:lstStyle/>
          <a:p>
            <a:fld id="{40DB7E98-F343-8748-B849-B8F9147EECDA}"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u="sng" kern="1200" dirty="0" smtClean="0">
                <a:solidFill>
                  <a:schemeClr val="tx1"/>
                </a:solidFill>
                <a:latin typeface="+mn-lt"/>
                <a:ea typeface="+mn-ea"/>
                <a:cs typeface="+mn-cs"/>
              </a:rPr>
              <a:t>OPTION 1:</a:t>
            </a:r>
            <a:r>
              <a:rPr lang="en-GB" sz="1200" kern="1200" dirty="0" smtClean="0">
                <a:solidFill>
                  <a:schemeClr val="tx1"/>
                </a:solidFill>
                <a:latin typeface="+mn-lt"/>
                <a:ea typeface="+mn-ea"/>
                <a:cs typeface="+mn-cs"/>
              </a:rPr>
              <a:t> No harmonisation;</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2</a:t>
            </a:r>
            <a:r>
              <a:rPr lang="en-GB" sz="1200" kern="1200" dirty="0" smtClean="0">
                <a:solidFill>
                  <a:schemeClr val="tx1"/>
                </a:solidFill>
                <a:latin typeface="+mn-lt"/>
                <a:ea typeface="+mn-ea"/>
                <a:cs typeface="+mn-cs"/>
              </a:rPr>
              <a:t>: case by case resolution: no specific guidance, but in case no bilateral or regional agreement (regional resolution of issues within the GRIs) is reached and regulators cannot solve the issue, the case goes to ACER;</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3:</a:t>
            </a:r>
            <a:r>
              <a:rPr lang="en-GB" sz="1200" kern="1200" dirty="0" smtClean="0">
                <a:solidFill>
                  <a:schemeClr val="tx1"/>
                </a:solidFill>
                <a:latin typeface="+mn-lt"/>
                <a:ea typeface="+mn-ea"/>
                <a:cs typeface="+mn-cs"/>
              </a:rPr>
              <a:t> Harmonisation rule: </a:t>
            </a:r>
            <a:r>
              <a:rPr lang="en-GB" sz="1200" kern="1200" dirty="0" err="1" smtClean="0">
                <a:solidFill>
                  <a:schemeClr val="tx1"/>
                </a:solidFill>
                <a:latin typeface="+mn-lt"/>
                <a:ea typeface="+mn-ea"/>
                <a:cs typeface="+mn-cs"/>
              </a:rPr>
              <a:t>odorisation</a:t>
            </a:r>
            <a:r>
              <a:rPr lang="en-GB" sz="1200" kern="1200" dirty="0" smtClean="0">
                <a:solidFill>
                  <a:schemeClr val="tx1"/>
                </a:solidFill>
                <a:latin typeface="+mn-lt"/>
                <a:ea typeface="+mn-ea"/>
                <a:cs typeface="+mn-cs"/>
              </a:rPr>
              <a:t> practices shouldn’t hamper cross-border flows.</a:t>
            </a:r>
            <a:endParaRPr lang="nl-B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0DB7E98-F343-8748-B849-B8F9147EECDA}"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noProof="0" dirty="0" smtClean="0"/>
              <a:t>Examples have</a:t>
            </a:r>
            <a:r>
              <a:rPr lang="en-GB" baseline="0" noProof="0" dirty="0" smtClean="0"/>
              <a:t> been find to identify that </a:t>
            </a:r>
            <a:r>
              <a:rPr lang="en-GB" sz="1200" kern="1200" noProof="0" dirty="0" smtClean="0">
                <a:solidFill>
                  <a:schemeClr val="tx1"/>
                </a:solidFill>
                <a:latin typeface="+mn-lt"/>
                <a:ea typeface="+mn-ea"/>
                <a:cs typeface="+mn-cs"/>
              </a:rPr>
              <a:t>a lack of harmonisation related to nomination constitutes </a:t>
            </a:r>
            <a:r>
              <a:rPr lang="en-GB" sz="1200" b="1" kern="1200" noProof="0" dirty="0" smtClean="0">
                <a:solidFill>
                  <a:schemeClr val="tx1"/>
                </a:solidFill>
                <a:latin typeface="+mn-lt"/>
                <a:ea typeface="+mn-ea"/>
                <a:cs typeface="+mn-cs"/>
              </a:rPr>
              <a:t>an obstacle to the efficient functioning of the market:</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sz="1200" b="1" kern="1200" noProof="0" dirty="0" smtClean="0">
                <a:solidFill>
                  <a:schemeClr val="tx1"/>
                </a:solidFill>
                <a:latin typeface="+mn-lt"/>
                <a:ea typeface="+mn-ea"/>
                <a:cs typeface="+mn-cs"/>
              </a:rPr>
              <a:t>	</a:t>
            </a:r>
            <a:r>
              <a:rPr lang="en-GB" sz="1200" b="0" kern="1200" dirty="0" smtClean="0">
                <a:solidFill>
                  <a:schemeClr val="tx1"/>
                </a:solidFill>
                <a:latin typeface="+mn-lt"/>
                <a:ea typeface="+mn-ea"/>
                <a:cs typeface="+mn-cs"/>
              </a:rPr>
              <a:t>Case Example – </a:t>
            </a:r>
            <a:r>
              <a:rPr lang="en-GB" sz="1200" b="0" kern="1200" dirty="0" err="1" smtClean="0">
                <a:solidFill>
                  <a:schemeClr val="tx1"/>
                </a:solidFill>
                <a:latin typeface="+mn-lt"/>
                <a:ea typeface="+mn-ea"/>
                <a:cs typeface="+mn-cs"/>
              </a:rPr>
              <a:t>Tarvisio</a:t>
            </a:r>
            <a:r>
              <a:rPr lang="en-GB" sz="1200" b="0" kern="1200" dirty="0" smtClean="0">
                <a:solidFill>
                  <a:schemeClr val="tx1"/>
                </a:solidFill>
                <a:latin typeface="+mn-lt"/>
                <a:ea typeface="+mn-ea"/>
                <a:cs typeface="+mn-cs"/>
              </a:rPr>
              <a:t>/</a:t>
            </a:r>
            <a:r>
              <a:rPr lang="en-GB" sz="1200" b="0" kern="1200" dirty="0" err="1" smtClean="0">
                <a:solidFill>
                  <a:schemeClr val="tx1"/>
                </a:solidFill>
                <a:latin typeface="+mn-lt"/>
                <a:ea typeface="+mn-ea"/>
                <a:cs typeface="+mn-cs"/>
              </a:rPr>
              <a:t>Arnoldstein</a:t>
            </a:r>
            <a:r>
              <a:rPr lang="en-GB" sz="1200" b="0" kern="1200" dirty="0" smtClean="0">
                <a:solidFill>
                  <a:schemeClr val="tx1"/>
                </a:solidFill>
                <a:latin typeface="+mn-lt"/>
                <a:ea typeface="+mn-ea"/>
                <a:cs typeface="+mn-cs"/>
              </a:rPr>
              <a:t> IP – differing Nomination procedures as an obstacle to implementing capacity allocation;</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sz="1200" b="1" kern="1200" noProof="0" dirty="0" smtClean="0">
                <a:solidFill>
                  <a:schemeClr val="tx1"/>
                </a:solidFill>
                <a:latin typeface="+mn-lt"/>
                <a:ea typeface="+mn-ea"/>
                <a:cs typeface="+mn-cs"/>
              </a:rPr>
              <a:t>	</a:t>
            </a:r>
            <a:r>
              <a:rPr lang="en-GB" sz="1200" b="0" kern="1200" dirty="0" smtClean="0">
                <a:solidFill>
                  <a:schemeClr val="tx1"/>
                </a:solidFill>
                <a:latin typeface="+mn-lt"/>
                <a:ea typeface="+mn-ea"/>
                <a:cs typeface="+mn-cs"/>
              </a:rPr>
              <a:t>Theoretical</a:t>
            </a:r>
            <a:r>
              <a:rPr lang="en-GB" sz="1200" b="0" kern="1200" baseline="0" dirty="0" smtClean="0">
                <a:solidFill>
                  <a:schemeClr val="tx1"/>
                </a:solidFill>
                <a:latin typeface="+mn-lt"/>
                <a:ea typeface="+mn-ea"/>
                <a:cs typeface="+mn-cs"/>
              </a:rPr>
              <a:t> example to what extent different nomination/re-nomination/confirmation schedule may lead – but CBPs of EASEE-gas have offered a solution, especially in the Nord West;</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GB" sz="1200" b="1" kern="1200" noProof="0" dirty="0" smtClean="0">
                <a:solidFill>
                  <a:schemeClr val="tx1"/>
                </a:solidFill>
                <a:latin typeface="+mn-lt"/>
                <a:ea typeface="+mn-ea"/>
                <a:cs typeface="+mn-cs"/>
              </a:rPr>
              <a:t>	</a:t>
            </a:r>
            <a:r>
              <a:rPr lang="en-GB" sz="1200" b="0" kern="1200" baseline="0" noProof="0" dirty="0" smtClean="0">
                <a:solidFill>
                  <a:schemeClr val="tx1"/>
                </a:solidFill>
                <a:latin typeface="+mn-lt"/>
                <a:ea typeface="+mn-ea"/>
                <a:cs typeface="+mn-cs"/>
              </a:rPr>
              <a:t>identification of a barrier if no re-nomination  possibilities exist at on e side of the IP.</a:t>
            </a:r>
            <a:endParaRPr lang="nl-BE" sz="1200" b="0" kern="1200" baseline="0" dirty="0" smtClean="0">
              <a:solidFill>
                <a:schemeClr val="tx1"/>
              </a:solidFill>
              <a:latin typeface="+mn-lt"/>
              <a:ea typeface="+mn-ea"/>
              <a:cs typeface="+mn-cs"/>
            </a:endParaRPr>
          </a:p>
          <a:p>
            <a:pPr>
              <a:buFont typeface="Arial" pitchFamily="34" charset="0"/>
              <a:buNone/>
            </a:pPr>
            <a:endParaRPr lang="en-GB" noProof="0" dirty="0" smtClean="0"/>
          </a:p>
          <a:p>
            <a:pPr>
              <a:buFont typeface="Arial" pitchFamily="34" charset="0"/>
              <a:buNone/>
            </a:pPr>
            <a:r>
              <a:rPr lang="en-GB" noProof="0" dirty="0" smtClean="0"/>
              <a:t>If this is the baseline scenario, as indicated in the map of Europe, </a:t>
            </a:r>
            <a:r>
              <a:rPr lang="en-GB" baseline="0" noProof="0" dirty="0" smtClean="0"/>
              <a:t>are there more specific examples at hand that illustrate that more harmonised rules are needed?</a:t>
            </a:r>
            <a:endParaRPr lang="en-GB" noProof="0"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GB"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OPTION 2.a - case by case resolution: no specific guidance, but in case no bilateral or regional agreement (regional resolution of issues within the GRIs) is reached and regulators cannot solve the issue, the case goes to ACER;</a:t>
            </a:r>
            <a:endParaRPr lang="nl-BE"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OPTION 2.b  - harmonisation of the format of the interconnection agreement, specifying a template or a list of issues to be tackled as a minimum, on which to base a case by case approach;</a:t>
            </a:r>
            <a:endParaRPr lang="nl-BE"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OPTION 2.c - harmonisation of the format and content of the interconnection agreement, specifying a list of issues to be tackled, as well as detailed default rules when no agreement is reached.</a:t>
            </a:r>
            <a:endParaRPr lang="nl-BE" sz="1200" kern="1200" dirty="0" smtClean="0">
              <a:solidFill>
                <a:schemeClr val="tx1"/>
              </a:solidFill>
              <a:latin typeface="+mn-lt"/>
              <a:ea typeface="+mn-ea"/>
              <a:cs typeface="+mn-cs"/>
            </a:endParaRPr>
          </a:p>
          <a:p>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Business Rules</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Shipper’ registration</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Matching rules and Scheduling Process (programming and matching purposes)</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Flow Control/Imbalance handling</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Exception notices (in case of deficient gas quality)</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Allocation regime (e.g. OBA, Pro-rata, BSA) and the communication of the allocation data (shipper detail).</a:t>
            </a:r>
            <a:endParaRPr lang="nl-BE"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Technical Rules</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Maintenance</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Energy and Quality Measurement </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Right of Access </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Exceptional flow conditions in circumstances which might cause capacity reductions </a:t>
            </a:r>
            <a:endParaRPr lang="nl-BE"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Delivery conditions</a:t>
            </a:r>
            <a:endParaRPr lang="nl-BE" sz="12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Gas pressure</a:t>
            </a:r>
            <a:endParaRPr lang="nl-BE" sz="12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Gas temperature</a:t>
            </a:r>
            <a:endParaRPr lang="nl-BE" sz="1200" kern="1200" dirty="0" smtClean="0">
              <a:solidFill>
                <a:schemeClr val="tx1"/>
              </a:solidFill>
              <a:latin typeface="+mn-lt"/>
              <a:ea typeface="+mn-ea"/>
              <a:cs typeface="+mn-cs"/>
            </a:endParaRPr>
          </a:p>
          <a:p>
            <a:pPr lvl="2"/>
            <a:r>
              <a:rPr lang="cs-CZ" sz="1200" kern="1200" dirty="0" smtClean="0">
                <a:solidFill>
                  <a:schemeClr val="tx1"/>
                </a:solidFill>
                <a:latin typeface="+mn-lt"/>
                <a:ea typeface="+mn-ea"/>
                <a:cs typeface="+mn-cs"/>
              </a:rPr>
              <a:t>Gas </a:t>
            </a:r>
            <a:r>
              <a:rPr lang="en-US" sz="1200" kern="1200" dirty="0" smtClean="0">
                <a:solidFill>
                  <a:schemeClr val="tx1"/>
                </a:solidFill>
                <a:latin typeface="+mn-lt"/>
                <a:ea typeface="+mn-ea"/>
                <a:cs typeface="+mn-cs"/>
              </a:rPr>
              <a:t>quality</a:t>
            </a:r>
            <a:endParaRPr lang="nl-BE"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Energy conversion</a:t>
            </a:r>
            <a:endParaRPr lang="en-GB" sz="1400" kern="1200" dirty="0" smtClean="0">
              <a:solidFill>
                <a:schemeClr val="tx1"/>
              </a:solidFill>
              <a:latin typeface="+mn-lt"/>
              <a:ea typeface="+mn-ea"/>
              <a:cs typeface="+mn-cs"/>
            </a:endParaRPr>
          </a:p>
          <a:p>
            <a:pPr lvl="1"/>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11.	Do you agree with the content of this list? </a:t>
            </a:r>
            <a:endParaRPr lang="nl-BE"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12.	Are there additional issues that you would include and others you would exclude? </a:t>
            </a:r>
            <a:endParaRPr lang="nl-BE"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13.	Can you relate your answer to any practical problem that you faced?</a:t>
            </a:r>
            <a:endParaRPr lang="nl-BE"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14.	Apart from a minimum list of items to be tackled, would you like the FG to set out guidance on additional issues (rules on revisions of IAs etc.) ?</a:t>
            </a:r>
            <a:endParaRPr lang="nl-BE" sz="1200" kern="1200" dirty="0" smtClean="0">
              <a:solidFill>
                <a:schemeClr val="tx1"/>
              </a:solidFill>
              <a:latin typeface="+mn-lt"/>
              <a:ea typeface="+mn-ea"/>
              <a:cs typeface="+mn-cs"/>
            </a:endParaRPr>
          </a:p>
          <a:p>
            <a:pPr lvl="1"/>
            <a:endParaRPr lang="nl-BE" sz="1200" kern="1200" dirty="0" smtClean="0">
              <a:solidFill>
                <a:schemeClr val="tx1"/>
              </a:solidFill>
              <a:latin typeface="+mn-lt"/>
              <a:ea typeface="+mn-ea"/>
              <a:cs typeface="+mn-cs"/>
            </a:endParaRPr>
          </a:p>
          <a:p>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Task Force defined the maximum capacity as the difference between physical capacity calculated and the sum of the capacities required for system integrity and efficient network operation”</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Question to be read as “is there an example</a:t>
            </a:r>
            <a:r>
              <a:rPr lang="en-GB" sz="1200" kern="1200" baseline="0" dirty="0" smtClean="0">
                <a:solidFill>
                  <a:schemeClr val="tx1"/>
                </a:solidFill>
                <a:latin typeface="+mn-lt"/>
                <a:ea typeface="+mn-ea"/>
                <a:cs typeface="+mn-cs"/>
              </a:rPr>
              <a:t> where the maximum offered is clearly not the maximum.”</a:t>
            </a:r>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u="sng" kern="1200" dirty="0" smtClean="0">
                <a:solidFill>
                  <a:schemeClr val="tx1"/>
                </a:solidFill>
                <a:latin typeface="+mn-lt"/>
                <a:ea typeface="+mn-ea"/>
                <a:cs typeface="+mn-cs"/>
              </a:rPr>
              <a:t>OPTION 1:</a:t>
            </a:r>
            <a:r>
              <a:rPr lang="en-GB" sz="1200" kern="1200" dirty="0" smtClean="0">
                <a:solidFill>
                  <a:schemeClr val="tx1"/>
                </a:solidFill>
                <a:latin typeface="+mn-lt"/>
                <a:ea typeface="+mn-ea"/>
                <a:cs typeface="+mn-cs"/>
              </a:rPr>
              <a:t> no further harmonisation</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2:</a:t>
            </a:r>
            <a:r>
              <a:rPr lang="en-GB" sz="1200" kern="1200" dirty="0" smtClean="0">
                <a:solidFill>
                  <a:schemeClr val="tx1"/>
                </a:solidFill>
                <a:latin typeface="+mn-lt"/>
                <a:ea typeface="+mn-ea"/>
                <a:cs typeface="+mn-cs"/>
              </a:rPr>
              <a:t> Transparency – harmonisation on the publication (format, content and periodicity) of maximum capacity at each side of the border, input parameters related to capacity calculation and extreme scenarios.</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3: </a:t>
            </a:r>
            <a:r>
              <a:rPr lang="en-GB" sz="1200" kern="1200" dirty="0" smtClean="0">
                <a:solidFill>
                  <a:schemeClr val="tx1"/>
                </a:solidFill>
                <a:latin typeface="+mn-lt"/>
                <a:ea typeface="+mn-ea"/>
                <a:cs typeface="+mn-cs"/>
              </a:rPr>
              <a:t>Transparency, update and cooperation – Transparency requirements include harmonisation on the publication (format, content and periodicity) of maximum capacity at each side of the border, input parameters related to capacity calculation and extreme scenarios. Cooperation requirements include the necessity for TSOs to work on maximum capacity discrepancies at each side of the border. A case-by-case approach will apply. If no bilateral agreement is reached and regulators cannot solve the issue, the case goes to ACER.</a:t>
            </a:r>
            <a:endParaRPr lang="nl-BE" sz="1200" kern="1200" dirty="0" smtClean="0">
              <a:solidFill>
                <a:schemeClr val="tx1"/>
              </a:solidFill>
              <a:latin typeface="+mn-lt"/>
              <a:ea typeface="+mn-ea"/>
              <a:cs typeface="+mn-cs"/>
            </a:endParaRPr>
          </a:p>
          <a:p>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u="sng" kern="1200" dirty="0" smtClean="0">
                <a:solidFill>
                  <a:schemeClr val="tx1"/>
                </a:solidFill>
                <a:latin typeface="+mn-lt"/>
                <a:ea typeface="+mn-ea"/>
                <a:cs typeface="+mn-cs"/>
              </a:rPr>
              <a:t>OPTION 1:</a:t>
            </a:r>
            <a:r>
              <a:rPr lang="en-GB" sz="1200" kern="1200" dirty="0" smtClean="0">
                <a:solidFill>
                  <a:schemeClr val="tx1"/>
                </a:solidFill>
                <a:latin typeface="+mn-lt"/>
                <a:ea typeface="+mn-ea"/>
                <a:cs typeface="+mn-cs"/>
              </a:rPr>
              <a:t> no further harmonisation</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2:</a:t>
            </a:r>
            <a:r>
              <a:rPr lang="en-GB" sz="1200" kern="1200" dirty="0" smtClean="0">
                <a:solidFill>
                  <a:schemeClr val="tx1"/>
                </a:solidFill>
                <a:latin typeface="+mn-lt"/>
                <a:ea typeface="+mn-ea"/>
                <a:cs typeface="+mn-cs"/>
              </a:rPr>
              <a:t> Transparency – harmonisation on the publication (format, content and periodicity) of maximum capacity at each side of the border, input parameters related to capacity calculation and extreme scenarios.</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3: </a:t>
            </a:r>
            <a:r>
              <a:rPr lang="en-GB" sz="1200" kern="1200" dirty="0" smtClean="0">
                <a:solidFill>
                  <a:schemeClr val="tx1"/>
                </a:solidFill>
                <a:latin typeface="+mn-lt"/>
                <a:ea typeface="+mn-ea"/>
                <a:cs typeface="+mn-cs"/>
              </a:rPr>
              <a:t>Transparency, update and cooperation – Transparency requirements include harmonisation on the publication (format, content and periodicity) of maximum capacity at each side of the border, input parameters related to capacity calculation and extreme scenarios. Cooperation requirements include the necessity for TSOs to work on maximum capacity discrepancies at each side of the border. A case-by-case approach will apply. If no bilateral agreement is reached and regulators cannot solve the issue, the case goes to ACER.</a:t>
            </a:r>
            <a:endParaRPr lang="nl-BE" sz="1200" kern="1200" dirty="0" smtClean="0">
              <a:solidFill>
                <a:schemeClr val="tx1"/>
              </a:solidFill>
              <a:latin typeface="+mn-lt"/>
              <a:ea typeface="+mn-ea"/>
              <a:cs typeface="+mn-cs"/>
            </a:endParaRPr>
          </a:p>
          <a:p>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First </a:t>
            </a:r>
            <a:r>
              <a:rPr lang="nl-BE" dirty="0" err="1" smtClean="0"/>
              <a:t>bullet</a:t>
            </a:r>
            <a:r>
              <a:rPr lang="nl-BE" dirty="0" smtClean="0"/>
              <a:t>:</a:t>
            </a:r>
            <a:r>
              <a:rPr lang="nl-BE" baseline="0" dirty="0" smtClean="0"/>
              <a:t> </a:t>
            </a:r>
            <a:r>
              <a:rPr lang="nl-BE" baseline="0" dirty="0" err="1" smtClean="0"/>
              <a:t>see</a:t>
            </a:r>
            <a:r>
              <a:rPr lang="nl-BE" baseline="0" dirty="0" smtClean="0"/>
              <a:t> </a:t>
            </a:r>
            <a:r>
              <a:rPr lang="en-GB" sz="1200" kern="1200" dirty="0" smtClean="0">
                <a:solidFill>
                  <a:schemeClr val="tx1"/>
                </a:solidFill>
                <a:latin typeface="+mn-lt"/>
                <a:ea typeface="+mn-ea"/>
                <a:cs typeface="+mn-cs"/>
              </a:rPr>
              <a:t>ENTSOG Transparency platform</a:t>
            </a:r>
            <a:endParaRPr lang="nl-BE" dirty="0"/>
          </a:p>
        </p:txBody>
      </p:sp>
      <p:sp>
        <p:nvSpPr>
          <p:cNvPr id="4" name="Slide Number Placeholder 3"/>
          <p:cNvSpPr>
            <a:spLocks noGrp="1"/>
          </p:cNvSpPr>
          <p:nvPr>
            <p:ph type="sldNum" sz="quarter" idx="10"/>
          </p:nvPr>
        </p:nvSpPr>
        <p:spPr/>
        <p:txBody>
          <a:bodyPr/>
          <a:lstStyle/>
          <a:p>
            <a:fld id="{40DB7E98-F343-8748-B849-B8F9147EECDA}"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Based on the analysis conducted by the task force, the following options are being discussed</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1:</a:t>
            </a:r>
            <a:r>
              <a:rPr lang="en-GB" sz="1200" kern="1200" dirty="0" smtClean="0">
                <a:solidFill>
                  <a:schemeClr val="tx1"/>
                </a:solidFill>
                <a:latin typeface="+mn-lt"/>
                <a:ea typeface="+mn-ea"/>
                <a:cs typeface="+mn-cs"/>
              </a:rPr>
              <a:t> No further EU action;</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2:</a:t>
            </a:r>
            <a:r>
              <a:rPr lang="en-GB" sz="1200" kern="1200" dirty="0" smtClean="0">
                <a:solidFill>
                  <a:schemeClr val="tx1"/>
                </a:solidFill>
                <a:latin typeface="+mn-lt"/>
                <a:ea typeface="+mn-ea"/>
                <a:cs typeface="+mn-cs"/>
              </a:rPr>
              <a:t> TSO cooperation on handling differences in gas quality &amp; Case by case approach with intervention by regulators and ACER where bilateral problems due to gas quality cannot be solved by TSOs in a way that ensures proper functioning of the market and unhampered trade;</a:t>
            </a:r>
            <a:endParaRPr lang="nl-BE" sz="1200" kern="1200" dirty="0" smtClean="0">
              <a:solidFill>
                <a:schemeClr val="tx1"/>
              </a:solidFill>
              <a:latin typeface="+mn-lt"/>
              <a:ea typeface="+mn-ea"/>
              <a:cs typeface="+mn-cs"/>
            </a:endParaRPr>
          </a:p>
          <a:p>
            <a:pPr lvl="0"/>
            <a:r>
              <a:rPr lang="en-GB" sz="1200" u="sng" kern="1200" dirty="0" smtClean="0">
                <a:solidFill>
                  <a:schemeClr val="tx1"/>
                </a:solidFill>
                <a:latin typeface="+mn-lt"/>
                <a:ea typeface="+mn-ea"/>
                <a:cs typeface="+mn-cs"/>
              </a:rPr>
              <a:t>OPTION 3:</a:t>
            </a:r>
            <a:r>
              <a:rPr lang="en-GB" sz="1200" kern="1200" dirty="0" smtClean="0">
                <a:solidFill>
                  <a:schemeClr val="tx1"/>
                </a:solidFill>
                <a:latin typeface="+mn-lt"/>
                <a:ea typeface="+mn-ea"/>
                <a:cs typeface="+mn-cs"/>
              </a:rPr>
              <a:t> TSO cooperation and default rule on sharing costs and responsibilities  for measures related to the management of gas quality differences  (i.e. the EASEE-gas CBP approach or a cost-benefit analysis approach where costs of swapping, co-mingling or blending in the systems concerned are compared).</a:t>
            </a:r>
            <a:endParaRPr lang="nl-B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0DB7E98-F343-8748-B849-B8F9147EECD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4.jpeg"/><Relationship Id="rId5" Type="http://schemas.microsoft.com/office/2007/relationships/hdphoto" Target="../media/hdphoto2.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11" name="Picture 2" descr="C:\Users\camuscl\AppData\Local\Microsoft\Windows\Temporary Internet Files\Content.IE5\GTVTTPZC\MP900438622[3].jpg"/>
          <p:cNvPicPr>
            <a:picLocks noChangeAspect="1" noChangeArrowheads="1"/>
          </p:cNvPicPr>
          <p:nvPr userDrawn="1"/>
        </p:nvPicPr>
        <p:blipFill>
          <a:blip r:embed="rId2" cstate="print">
            <a:lum bright="70000" contrast="-70000"/>
            <a:extLst>
              <a:ext uri="{BEBA8EAE-BF5A-486C-A8C5-ECC9F3942E4B}">
                <a14:imgProps xmlns:a14="http://schemas.microsoft.com/office/drawing/2010/main" xmlns="">
                  <a14:imgLayer r:embed="rId3">
                    <a14:imgEffect>
                      <a14:colorTemperature colorTemp="4700"/>
                    </a14:imgEffect>
                    <a14:imgEffect>
                      <a14:saturation sat="66000"/>
                    </a14:imgEffect>
                  </a14:imgLayer>
                </a14:imgProps>
              </a:ext>
              <a:ext uri="{28A0092B-C50C-407E-A947-70E740481C1C}">
                <a14:useLocalDpi xmlns:a14="http://schemas.microsoft.com/office/drawing/2010/main" xmlns="" val="0"/>
              </a:ext>
            </a:extLst>
          </a:blip>
          <a:srcRect/>
          <a:stretch>
            <a:fillRect/>
          </a:stretch>
        </p:blipFill>
        <p:spPr bwMode="auto">
          <a:xfrm>
            <a:off x="168586" y="-812573"/>
            <a:ext cx="8975413"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6" descr="FOND_COVER_transp.png"/>
          <p:cNvPicPr>
            <a:picLocks noChangeAspect="1"/>
          </p:cNvPicPr>
          <p:nvPr userDrawn="1"/>
        </p:nvPicPr>
        <p:blipFill>
          <a:blip r:embed="rId4" cstate="print">
            <a:duotone>
              <a:prstClr val="black"/>
              <a:srgbClr val="2953DB">
                <a:tint val="45000"/>
                <a:satMod val="400000"/>
              </a:srgbClr>
            </a:duotone>
            <a:extLst>
              <a:ext uri="{BEBA8EAE-BF5A-486C-A8C5-ECC9F3942E4B}">
                <a14:imgProps xmlns:a14="http://schemas.microsoft.com/office/drawing/2010/main" xmlns="">
                  <a14:imgLayer r:embed="rId5">
                    <a14:imgEffect>
                      <a14:sharpenSoften amount="-50000"/>
                    </a14:imgEffect>
                  </a14:imgLayer>
                </a14:imgProps>
              </a:ext>
            </a:extLst>
          </a:blip>
          <a:stretch>
            <a:fillRect/>
          </a:stretch>
        </p:blipFill>
        <p:spPr>
          <a:xfrm>
            <a:off x="-79770" y="0"/>
            <a:ext cx="9223769" cy="6858000"/>
          </a:xfrm>
          <a:prstGeom prst="rect">
            <a:avLst/>
          </a:prstGeom>
        </p:spPr>
      </p:pic>
      <p:sp>
        <p:nvSpPr>
          <p:cNvPr id="6" name="Date Placeholder 5"/>
          <p:cNvSpPr>
            <a:spLocks noGrp="1"/>
          </p:cNvSpPr>
          <p:nvPr userDrawn="1">
            <p:ph type="dt" sz="half" idx="10"/>
          </p:nvPr>
        </p:nvSpPr>
        <p:spPr>
          <a:xfrm>
            <a:off x="6772479" y="5680302"/>
            <a:ext cx="2133600" cy="365125"/>
          </a:xfrm>
          <a:prstGeom prst="rect">
            <a:avLst/>
          </a:prstGeom>
        </p:spPr>
        <p:txBody>
          <a:bodyPr/>
          <a:lstStyle>
            <a:lvl1pPr>
              <a:defRPr sz="1400" b="0">
                <a:latin typeface="+mj-lt"/>
              </a:defRPr>
            </a:lvl1pPr>
          </a:lstStyle>
          <a:p>
            <a:pPr algn="r"/>
            <a:fld id="{6DC5A078-92B9-4F61-A3F1-2DA06B964681}" type="datetime1">
              <a:rPr lang="en-IE" smtClean="0">
                <a:solidFill>
                  <a:schemeClr val="bg1"/>
                </a:solidFill>
              </a:rPr>
              <a:pPr algn="r"/>
              <a:t>15/02/2012</a:t>
            </a:fld>
            <a:endParaRPr lang="en-US" dirty="0">
              <a:solidFill>
                <a:schemeClr val="bg1"/>
              </a:solidFill>
            </a:endParaRPr>
          </a:p>
        </p:txBody>
      </p:sp>
      <p:sp>
        <p:nvSpPr>
          <p:cNvPr id="8" name="Rectangle à coins arrondis 7"/>
          <p:cNvSpPr/>
          <p:nvPr userDrawn="1"/>
        </p:nvSpPr>
        <p:spPr>
          <a:xfrm>
            <a:off x="-224009" y="770475"/>
            <a:ext cx="2937944" cy="127564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BE"/>
          </a:p>
        </p:txBody>
      </p:sp>
      <p:pic>
        <p:nvPicPr>
          <p:cNvPr id="9" name="Picture 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5221" y="845118"/>
            <a:ext cx="2299484" cy="1047335"/>
          </a:xfrm>
          <a:prstGeom prst="rect">
            <a:avLst/>
          </a:prstGeom>
        </p:spPr>
      </p:pic>
      <p:sp>
        <p:nvSpPr>
          <p:cNvPr id="10" name="ZoneTexte 9"/>
          <p:cNvSpPr txBox="1"/>
          <p:nvPr userDrawn="1"/>
        </p:nvSpPr>
        <p:spPr>
          <a:xfrm>
            <a:off x="3275856" y="2060848"/>
            <a:ext cx="4968552" cy="369332"/>
          </a:xfrm>
          <a:prstGeom prst="rect">
            <a:avLst/>
          </a:prstGeom>
          <a:noFill/>
        </p:spPr>
        <p:txBody>
          <a:bodyPr wrap="square" rtlCol="0">
            <a:spAutoFit/>
          </a:bodyPr>
          <a:lstStyle/>
          <a:p>
            <a:endParaRPr lang="fr-BE" dirty="0"/>
          </a:p>
        </p:txBody>
      </p:sp>
    </p:spTree>
  </p:cSld>
  <p:clrMapOvr>
    <a:masterClrMapping/>
  </p:clrMapOvr>
  <p:transition spd="med">
    <p:wipe dir="r"/>
  </p:transition>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9413" y="230188"/>
            <a:ext cx="2090737" cy="5895975"/>
          </a:xfrm>
          <a:prstGeom prst="rect">
            <a:avLst/>
          </a:prstGeo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30188"/>
            <a:ext cx="6119813" cy="589597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p>
            <a:fld id="{32799CB4-AD26-44C7-B694-57BD20069EEC}" type="datetime1">
              <a:rPr lang="en-IE" smtClean="0"/>
              <a:pPr/>
              <a:t>15/02/2012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D50996F8-65C5-40D8-9371-F503E332BC99}" type="datetime1">
              <a:rPr lang="en-IE" smtClean="0"/>
              <a:pPr/>
              <a:t>15/02/2012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p>
            <a:fld id="{BA3D0F6F-92BC-4912-B661-4DA0476BF987}" type="datetime1">
              <a:rPr lang="en-IE" smtClean="0"/>
              <a:pPr/>
              <a:t>15/02/2012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4"/>
          <p:cNvSpPr>
            <a:spLocks noGrp="1"/>
          </p:cNvSpPr>
          <p:nvPr>
            <p:ph type="dt" sz="half" idx="10"/>
          </p:nvPr>
        </p:nvSpPr>
        <p:spPr/>
        <p:txBody>
          <a:bodyPr/>
          <a:lstStyle/>
          <a:p>
            <a:fld id="{81072AD6-7D03-4480-866A-FEDD4ADEDBE5}" type="datetime1">
              <a:rPr lang="en-IE" smtClean="0"/>
              <a:pPr/>
              <a:t>15/02/2012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6"/>
          <p:cNvSpPr>
            <a:spLocks noGrp="1"/>
          </p:cNvSpPr>
          <p:nvPr>
            <p:ph type="dt" sz="half" idx="10"/>
          </p:nvPr>
        </p:nvSpPr>
        <p:spPr/>
        <p:txBody>
          <a:bodyPr/>
          <a:lstStyle/>
          <a:p>
            <a:fld id="{9F5EABF3-04BB-47B1-B7F8-AEB4BFE9E5C4}" type="datetime1">
              <a:rPr lang="en-IE" smtClean="0"/>
              <a:pPr/>
              <a:t>15/02/2012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2"/>
          <p:cNvSpPr>
            <a:spLocks noGrp="1"/>
          </p:cNvSpPr>
          <p:nvPr>
            <p:ph type="dt" sz="half" idx="10"/>
          </p:nvPr>
        </p:nvSpPr>
        <p:spPr/>
        <p:txBody>
          <a:bodyPr/>
          <a:lstStyle/>
          <a:p>
            <a:fld id="{A800FA87-1B49-40A9-804F-9D0250C1D9C3}" type="datetime1">
              <a:rPr lang="en-IE" smtClean="0"/>
              <a:pPr/>
              <a:t>15/02/2012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79D1F-0A9D-4B38-AD38-550B390CB3E2}" type="datetime1">
              <a:rPr lang="en-IE" smtClean="0"/>
              <a:pPr/>
              <a:t>15/02/2012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EAC77932-9E23-4B29-BE22-A2E3E1547745}" type="datetime1">
              <a:rPr lang="en-IE" smtClean="0"/>
              <a:pPr/>
              <a:t>15/02/2012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1E48CBDE-C4C8-49EA-B0EC-3DB4B2667F95}" type="datetime1">
              <a:rPr lang="en-IE" smtClean="0"/>
              <a:pPr/>
              <a:t>15/02/2012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00F5D19C-0BF9-4DF6-9EFA-2FB9A4831E3D}" type="datetime1">
              <a:rPr lang="en-IE" smtClean="0"/>
              <a:pPr/>
              <a:t>15/02/2012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144866F8-65F7-47BF-87A4-93D547D637C2}" type="datetime1">
              <a:rPr lang="en-IE" smtClean="0"/>
              <a:pPr/>
              <a:t>15/02/2012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04DB6-6332-DE47-A727-F70E28B760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Click to edit Master subtitle style</a:t>
            </a:r>
          </a:p>
          <a:p>
            <a:endParaRPr lang="en-US" dirty="0" smtClean="0"/>
          </a:p>
          <a:p>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a:defRPr sz="1400">
                <a:solidFill>
                  <a:schemeClr val="bg1"/>
                </a:solidFill>
              </a:defRPr>
            </a:lvl1pPr>
          </a:lstStyle>
          <a:p>
            <a:fld id="{D55DBD76-A75C-400D-8905-86F7C46FB269}" type="datetime1">
              <a:rPr lang="en-IE" smtClean="0"/>
              <a:pPr/>
              <a:t>15/02/2012</a:t>
            </a:fld>
            <a:endParaRPr lang="en-US" dirty="0"/>
          </a:p>
        </p:txBody>
      </p:sp>
      <p:sp>
        <p:nvSpPr>
          <p:cNvPr id="5" name="Footer Placeholder 4"/>
          <p:cNvSpPr>
            <a:spLocks noGrp="1"/>
          </p:cNvSpPr>
          <p:nvPr>
            <p:ph type="ftr" sz="quarter" idx="11"/>
          </p:nvPr>
        </p:nvSpPr>
        <p:spPr>
          <a:xfrm>
            <a:off x="228600" y="6492875"/>
            <a:ext cx="2895600" cy="365125"/>
          </a:xfrm>
          <a:prstGeom prst="rect">
            <a:avLst/>
          </a:prstGeom>
        </p:spPr>
        <p:txBody>
          <a:bodyPr/>
          <a:lstStyle>
            <a:lvl1pPr>
              <a:defRPr>
                <a:solidFill>
                  <a:schemeClr val="bg1"/>
                </a:solidFill>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jpe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21"/>
            <a:ext cx="7937681" cy="476279"/>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p>
        </p:txBody>
      </p:sp>
      <p:sp>
        <p:nvSpPr>
          <p:cNvPr id="16" name="Date Placeholder 3"/>
          <p:cNvSpPr>
            <a:spLocks noGrp="1"/>
          </p:cNvSpPr>
          <p:nvPr>
            <p:ph type="dt" sz="half" idx="2"/>
          </p:nvPr>
        </p:nvSpPr>
        <p:spPr>
          <a:xfrm>
            <a:off x="5620869" y="6492875"/>
            <a:ext cx="2133600" cy="365125"/>
          </a:xfrm>
          <a:prstGeom prst="rect">
            <a:avLst/>
          </a:prstGeom>
        </p:spPr>
        <p:txBody>
          <a:bodyPr/>
          <a:lstStyle>
            <a:lvl1pPr>
              <a:defRPr sz="1400"/>
            </a:lvl1pPr>
          </a:lstStyle>
          <a:p>
            <a:pPr algn="r"/>
            <a:fld id="{70927E43-4B75-41CC-BA08-4AFAFA5D51C4}" type="datetime1">
              <a:rPr lang="en-IE" b="1" smtClean="0">
                <a:solidFill>
                  <a:srgbClr val="FFFFFF"/>
                </a:solidFill>
                <a:cs typeface="Verdana"/>
              </a:rPr>
              <a:pPr algn="r"/>
              <a:t>15/02/2012</a:t>
            </a:fld>
            <a:endParaRPr lang="en-US" b="1" dirty="0">
              <a:solidFill>
                <a:srgbClr val="FFFFFF"/>
              </a:solidFill>
              <a:cs typeface="Verdana"/>
            </a:endParaRPr>
          </a:p>
        </p:txBody>
      </p:sp>
      <p:sp>
        <p:nvSpPr>
          <p:cNvPr id="18" name="Round Single Corner Rectangle 7"/>
          <p:cNvSpPr/>
          <p:nvPr userDrawn="1"/>
        </p:nvSpPr>
        <p:spPr>
          <a:xfrm rot="10800000">
            <a:off x="2217329" y="0"/>
            <a:ext cx="6926671" cy="692675"/>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pic>
        <p:nvPicPr>
          <p:cNvPr id="23" name="Picture 12"/>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10951" y="-1"/>
            <a:ext cx="1466401" cy="667895"/>
          </a:xfrm>
          <a:prstGeom prst="rect">
            <a:avLst/>
          </a:prstGeom>
        </p:spPr>
      </p:pic>
      <p:sp>
        <p:nvSpPr>
          <p:cNvPr id="6" name="Footer Placeholder 4"/>
          <p:cNvSpPr>
            <a:spLocks noGrp="1"/>
          </p:cNvSpPr>
          <p:nvPr>
            <p:ph type="ftr" sz="quarter" idx="3"/>
          </p:nvPr>
        </p:nvSpPr>
        <p:spPr>
          <a:xfrm>
            <a:off x="6098823" y="146756"/>
            <a:ext cx="2895600" cy="365125"/>
          </a:xfrm>
          <a:prstGeom prst="rect">
            <a:avLst/>
          </a:prstGeom>
        </p:spPr>
        <p:txBody>
          <a:bodyPr/>
          <a:lstStyle>
            <a:lvl1pPr>
              <a:defRPr b="1">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6" r:id="rId3"/>
    <p:sldLayoutId id="2147483727" r:id="rId4"/>
    <p:sldLayoutId id="2147483730" r:id="rId5"/>
    <p:sldLayoutId id="2147483731" r:id="rId6"/>
    <p:sldLayoutId id="2147483732" r:id="rId7"/>
    <p:sldLayoutId id="2147483747" r:id="rId8"/>
  </p:sldLayoutIdLst>
  <p:transition spd="med">
    <p:wipe dir="r"/>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2pPr>
      <a:lvl3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3pPr>
      <a:lvl4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4pPr>
      <a:lvl5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1" fontAlgn="base" hangingPunct="1">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1" fontAlgn="base" hangingPunct="1">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1" fontAlgn="base" hangingPunct="1">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1" fontAlgn="base" hangingPunct="1">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1" fontAlgn="base" hangingPunct="1">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ound Single Corner Rectangle 7"/>
          <p:cNvSpPr/>
          <p:nvPr/>
        </p:nvSpPr>
        <p:spPr>
          <a:xfrm flipV="1">
            <a:off x="0" y="-1"/>
            <a:ext cx="8530919" cy="1136386"/>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 name="Round Same Side Corner Rectangle 13"/>
          <p:cNvSpPr/>
          <p:nvPr/>
        </p:nvSpPr>
        <p:spPr>
          <a:xfrm rot="16200000">
            <a:off x="5231830" y="2804478"/>
            <a:ext cx="547825" cy="7276520"/>
          </a:xfrm>
          <a:prstGeom prst="round2SameRect">
            <a:avLst/>
          </a:prstGeom>
          <a:solidFill>
            <a:schemeClr val="bg1"/>
          </a:solidFill>
          <a:ln>
            <a:noFill/>
          </a:ln>
          <a:effectLst>
            <a:outerShdw blurRad="2032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 Same Side Corner Rectangle 12"/>
          <p:cNvSpPr/>
          <p:nvPr/>
        </p:nvSpPr>
        <p:spPr>
          <a:xfrm rot="5400000">
            <a:off x="484616" y="-369110"/>
            <a:ext cx="894034" cy="1871693"/>
          </a:xfrm>
          <a:prstGeom prst="round2Same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2"/>
          </p:nvPr>
        </p:nvSpPr>
        <p:spPr>
          <a:xfrm>
            <a:off x="6687669" y="6280494"/>
            <a:ext cx="2133600" cy="365125"/>
          </a:xfrm>
          <a:prstGeom prst="rect">
            <a:avLst/>
          </a:prstGeom>
        </p:spPr>
        <p:txBody>
          <a:bodyPr/>
          <a:lstStyle/>
          <a:p>
            <a:pPr algn="r"/>
            <a:fld id="{33480D3E-9266-4685-BC8F-3D26AB97752E}" type="datetime1">
              <a:rPr lang="en-IE" b="1" smtClean="0">
                <a:solidFill>
                  <a:srgbClr val="30708E"/>
                </a:solidFill>
                <a:latin typeface="Verdana"/>
                <a:cs typeface="Verdana"/>
              </a:rPr>
              <a:pPr algn="r"/>
              <a:t>15/02/2012</a:t>
            </a:fld>
            <a:endParaRPr lang="en-US" b="1" dirty="0">
              <a:solidFill>
                <a:srgbClr val="30708E"/>
              </a:solidFill>
              <a:latin typeface="Verdana"/>
              <a:cs typeface="Verdana"/>
            </a:endParaRPr>
          </a:p>
        </p:txBody>
      </p:sp>
      <p:pic>
        <p:nvPicPr>
          <p:cNvPr id="13" name="Picture 14"/>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198432" y="234244"/>
            <a:ext cx="1466401" cy="667895"/>
          </a:xfrm>
          <a:prstGeom prst="rect">
            <a:avLst/>
          </a:prstGeom>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Lst>
  <p:transition spd="med">
    <p:wipe dir="r"/>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000000"/>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2pPr>
      <a:lvl3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3pPr>
      <a:lvl4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4pPr>
      <a:lvl5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5pPr>
      <a:lvl6pPr marL="457200" algn="l" rtl="0" fontAlgn="base">
        <a:lnSpc>
          <a:spcPct val="90000"/>
        </a:lnSpc>
        <a:spcBef>
          <a:spcPct val="0"/>
        </a:spcBef>
        <a:spcAft>
          <a:spcPct val="0"/>
        </a:spcAft>
        <a:defRPr sz="3200">
          <a:solidFill>
            <a:srgbClr val="000000"/>
          </a:solidFill>
          <a:latin typeface="Arial" charset="0"/>
        </a:defRPr>
      </a:lvl6pPr>
      <a:lvl7pPr marL="914400" algn="l" rtl="0" fontAlgn="base">
        <a:lnSpc>
          <a:spcPct val="90000"/>
        </a:lnSpc>
        <a:spcBef>
          <a:spcPct val="0"/>
        </a:spcBef>
        <a:spcAft>
          <a:spcPct val="0"/>
        </a:spcAft>
        <a:defRPr sz="3200">
          <a:solidFill>
            <a:srgbClr val="000000"/>
          </a:solidFill>
          <a:latin typeface="Arial" charset="0"/>
        </a:defRPr>
      </a:lvl7pPr>
      <a:lvl8pPr marL="1371600" algn="l" rtl="0" fontAlgn="base">
        <a:lnSpc>
          <a:spcPct val="90000"/>
        </a:lnSpc>
        <a:spcBef>
          <a:spcPct val="0"/>
        </a:spcBef>
        <a:spcAft>
          <a:spcPct val="0"/>
        </a:spcAft>
        <a:defRPr sz="3200">
          <a:solidFill>
            <a:srgbClr val="000000"/>
          </a:solidFill>
          <a:latin typeface="Arial" charset="0"/>
        </a:defRPr>
      </a:lvl8pPr>
      <a:lvl9pPr marL="1828800" algn="l" rtl="0" fontAlgn="base">
        <a:lnSpc>
          <a:spcPct val="90000"/>
        </a:lnSpc>
        <a:spcBef>
          <a:spcPct val="0"/>
        </a:spcBef>
        <a:spcAft>
          <a:spcPct val="0"/>
        </a:spcAft>
        <a:defRPr sz="32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8"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0E33C-0763-42E3-9F1B-0B7E1B33F523}" type="datetime1">
              <a:rPr lang="en-IE" smtClean="0"/>
              <a:pPr/>
              <a:t>15/02/2012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4DB6-6332-DE47-A727-F70E28B760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image" Target="../media/image5.jpeg"/><Relationship Id="rId5" Type="http://schemas.microsoft.com/office/2007/relationships/hdphoto" Target="../media/hdphoto2.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muscl\AppData\Local\Microsoft\Windows\Temporary Internet Files\Content.IE5\GTVTTPZC\MP900438622[3].jpg"/>
          <p:cNvPicPr>
            <a:picLocks noChangeAspect="1" noChangeArrowheads="1"/>
          </p:cNvPicPr>
          <p:nvPr/>
        </p:nvPicPr>
        <p:blipFill>
          <a:blip r:embed="rId2">
            <a:lum bright="70000" contrast="-70000"/>
            <a:extLst>
              <a:ext uri="{BEBA8EAE-BF5A-486C-A8C5-ECC9F3942E4B}">
                <a14:imgProps xmlns:a14="http://schemas.microsoft.com/office/drawing/2010/main" xmlns="">
                  <a14:imgLayer r:embed="rId3">
                    <a14:imgEffect>
                      <a14:colorTemperature colorTemp="4700"/>
                    </a14:imgEffect>
                    <a14:imgEffect>
                      <a14:saturation sat="66000"/>
                    </a14:imgEffect>
                  </a14:imgLayer>
                </a14:imgProps>
              </a:ext>
              <a:ext uri="{28A0092B-C50C-407E-A947-70E740481C1C}">
                <a14:useLocalDpi xmlns:a14="http://schemas.microsoft.com/office/drawing/2010/main" xmlns="" val="0"/>
              </a:ext>
            </a:extLst>
          </a:blip>
          <a:srcRect/>
          <a:stretch>
            <a:fillRect/>
          </a:stretch>
        </p:blipFill>
        <p:spPr bwMode="auto">
          <a:xfrm>
            <a:off x="168586" y="-812573"/>
            <a:ext cx="8975413"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885757" y="5680302"/>
            <a:ext cx="3486800" cy="369332"/>
          </a:xfrm>
          <a:prstGeom prst="rect">
            <a:avLst/>
          </a:prstGeom>
          <a:noFill/>
        </p:spPr>
        <p:txBody>
          <a:bodyPr wrap="square" rtlCol="0">
            <a:spAutoFit/>
          </a:bodyPr>
          <a:lstStyle/>
          <a:p>
            <a:r>
              <a:rPr lang="en-US" b="1" i="0" dirty="0" smtClean="0">
                <a:solidFill>
                  <a:schemeClr val="bg1"/>
                </a:solidFill>
                <a:latin typeface="Verdana"/>
                <a:cs typeface="Verdana"/>
              </a:rPr>
              <a:t>TITRE</a:t>
            </a:r>
            <a:endParaRPr lang="en-US" b="1" i="0" dirty="0">
              <a:solidFill>
                <a:schemeClr val="bg1"/>
              </a:solidFill>
              <a:latin typeface="Verdana"/>
              <a:cs typeface="Verdana"/>
            </a:endParaRPr>
          </a:p>
        </p:txBody>
      </p:sp>
      <p:pic>
        <p:nvPicPr>
          <p:cNvPr id="7" name="Picture 6" descr="FOND_COVER_transp.png"/>
          <p:cNvPicPr>
            <a:picLocks noChangeAspect="1"/>
          </p:cNvPicPr>
          <p:nvPr/>
        </p:nvPicPr>
        <p:blipFill>
          <a:blip r:embed="rId4">
            <a:duotone>
              <a:prstClr val="black"/>
              <a:srgbClr val="2953DB">
                <a:tint val="45000"/>
                <a:satMod val="400000"/>
              </a:srgbClr>
            </a:duotone>
            <a:extLst>
              <a:ext uri="{BEBA8EAE-BF5A-486C-A8C5-ECC9F3942E4B}">
                <a14:imgProps xmlns:a14="http://schemas.microsoft.com/office/drawing/2010/main" xmlns="">
                  <a14:imgLayer r:embed="rId5">
                    <a14:imgEffect>
                      <a14:sharpenSoften amount="-50000"/>
                    </a14:imgEffect>
                  </a14:imgLayer>
                </a14:imgProps>
              </a:ext>
            </a:extLst>
          </a:blip>
          <a:stretch>
            <a:fillRect/>
          </a:stretch>
        </p:blipFill>
        <p:spPr>
          <a:xfrm>
            <a:off x="-79770" y="0"/>
            <a:ext cx="9223769" cy="6858000"/>
          </a:xfrm>
          <a:prstGeom prst="rect">
            <a:avLst/>
          </a:prstGeom>
        </p:spPr>
      </p:pic>
      <p:sp>
        <p:nvSpPr>
          <p:cNvPr id="9" name="TextBox 8"/>
          <p:cNvSpPr txBox="1"/>
          <p:nvPr/>
        </p:nvSpPr>
        <p:spPr>
          <a:xfrm>
            <a:off x="1244963" y="5664913"/>
            <a:ext cx="7899036" cy="400110"/>
          </a:xfrm>
          <a:prstGeom prst="rect">
            <a:avLst/>
          </a:prstGeom>
          <a:noFill/>
        </p:spPr>
        <p:txBody>
          <a:bodyPr wrap="square" rtlCol="0">
            <a:spAutoFit/>
          </a:bodyPr>
          <a:lstStyle/>
          <a:p>
            <a:r>
              <a:rPr lang="en-US" sz="2000" b="1" dirty="0" smtClean="0">
                <a:solidFill>
                  <a:srgbClr val="FFFFFF"/>
                </a:solidFill>
                <a:latin typeface="Verdana"/>
                <a:cs typeface="Verdana"/>
              </a:rPr>
              <a:t>2</a:t>
            </a:r>
            <a:r>
              <a:rPr lang="en-US" sz="2000" b="1" baseline="30000" dirty="0" smtClean="0">
                <a:solidFill>
                  <a:srgbClr val="FFFFFF"/>
                </a:solidFill>
                <a:latin typeface="Verdana"/>
                <a:cs typeface="Verdana"/>
              </a:rPr>
              <a:t>nd</a:t>
            </a:r>
            <a:r>
              <a:rPr lang="en-US" sz="2000" b="1" dirty="0" smtClean="0">
                <a:solidFill>
                  <a:srgbClr val="FFFFFF"/>
                </a:solidFill>
                <a:latin typeface="Verdana"/>
                <a:cs typeface="Verdana"/>
              </a:rPr>
              <a:t> Ad Hoc Expert Group Meeting			</a:t>
            </a:r>
            <a:r>
              <a:rPr lang="en-US" sz="1400" b="1" dirty="0" smtClean="0">
                <a:solidFill>
                  <a:srgbClr val="FFFFFF"/>
                </a:solidFill>
                <a:latin typeface="Verdana"/>
                <a:cs typeface="Verdana"/>
              </a:rPr>
              <a:t>16/02/2012</a:t>
            </a:r>
            <a:r>
              <a:rPr lang="en-US" sz="2000" b="1" dirty="0" smtClean="0">
                <a:solidFill>
                  <a:srgbClr val="FFFFFF"/>
                </a:solidFill>
                <a:latin typeface="Verdana"/>
                <a:cs typeface="Verdana"/>
              </a:rPr>
              <a:t> </a:t>
            </a:r>
            <a:endParaRPr lang="en-US" sz="2000" b="1" dirty="0">
              <a:solidFill>
                <a:srgbClr val="FFFFFF"/>
              </a:solidFill>
              <a:latin typeface="Verdana"/>
              <a:cs typeface="Verdana"/>
            </a:endParaRPr>
          </a:p>
        </p:txBody>
      </p:sp>
      <p:sp>
        <p:nvSpPr>
          <p:cNvPr id="8" name="Rectangle à coins arrondis 7"/>
          <p:cNvSpPr/>
          <p:nvPr/>
        </p:nvSpPr>
        <p:spPr>
          <a:xfrm>
            <a:off x="-280975" y="635006"/>
            <a:ext cx="3051876" cy="13493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4" name="Picture 3"/>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95221" y="801511"/>
            <a:ext cx="2299484" cy="1047335"/>
          </a:xfrm>
          <a:prstGeom prst="rect">
            <a:avLst/>
          </a:prstGeom>
        </p:spPr>
      </p:pic>
      <p:sp>
        <p:nvSpPr>
          <p:cNvPr id="10" name="Title Placeholder 1"/>
          <p:cNvSpPr>
            <a:spLocks noGrp="1"/>
          </p:cNvSpPr>
          <p:nvPr>
            <p:ph type="ctrTitle" idx="4294967295"/>
          </p:nvPr>
        </p:nvSpPr>
        <p:spPr>
          <a:xfrm>
            <a:off x="3292627" y="1685245"/>
            <a:ext cx="5328592" cy="2323229"/>
          </a:xfrm>
          <a:prstGeom prst="rect">
            <a:avLst/>
          </a:prstGeom>
        </p:spPr>
        <p:txBody>
          <a:bodyPr/>
          <a:lstStyle/>
          <a:p>
            <a:pPr eaLnBrk="1" hangingPunct="1"/>
            <a:r>
              <a:rPr lang="en-US" sz="2400" dirty="0" smtClean="0">
                <a:solidFill>
                  <a:schemeClr val="accent6"/>
                </a:solidFill>
                <a:ea typeface="ＭＳ Ｐゴシック" charset="-128"/>
              </a:rPr>
              <a:t/>
            </a:r>
            <a:br>
              <a:rPr lang="en-US" sz="2400" dirty="0" smtClean="0">
                <a:solidFill>
                  <a:schemeClr val="accent6"/>
                </a:solidFill>
                <a:ea typeface="ＭＳ Ｐゴシック" charset="-128"/>
              </a:rPr>
            </a:br>
            <a:r>
              <a:rPr lang="en-US" sz="2400" b="1" dirty="0" smtClean="0">
                <a:solidFill>
                  <a:schemeClr val="accent6"/>
                </a:solidFill>
                <a:ea typeface="ＭＳ Ｐゴシック" charset="-128"/>
              </a:rPr>
              <a:t>Framework Guidelines on Interoperability Rules:</a:t>
            </a:r>
            <a:br>
              <a:rPr lang="en-US" sz="2400" b="1" dirty="0" smtClean="0">
                <a:solidFill>
                  <a:schemeClr val="accent6"/>
                </a:solidFill>
                <a:ea typeface="ＭＳ Ｐゴシック" charset="-128"/>
              </a:rPr>
            </a:br>
            <a:r>
              <a:rPr lang="en-US" sz="2400" b="1" dirty="0" smtClean="0">
                <a:solidFill>
                  <a:schemeClr val="accent6"/>
                </a:solidFill>
                <a:ea typeface="ＭＳ Ｐゴシック" charset="-128"/>
              </a:rPr>
              <a:t/>
            </a:r>
            <a:br>
              <a:rPr lang="en-US" sz="2400" b="1" dirty="0" smtClean="0">
                <a:solidFill>
                  <a:schemeClr val="accent6"/>
                </a:solidFill>
                <a:ea typeface="ＭＳ Ｐゴシック" charset="-128"/>
              </a:rPr>
            </a:br>
            <a:r>
              <a:rPr lang="en-US" sz="2400" b="1" dirty="0" smtClean="0">
                <a:solidFill>
                  <a:schemeClr val="accent6"/>
                </a:solidFill>
                <a:ea typeface="ＭＳ Ｐゴシック" charset="-128"/>
              </a:rPr>
              <a:t>Problem Identification &amp; Options</a:t>
            </a:r>
            <a:endParaRPr lang="en-GB" sz="2400" b="1" dirty="0" smtClean="0">
              <a:solidFill>
                <a:schemeClr val="accent6"/>
              </a:solidFill>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8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Nomination</a:t>
            </a:r>
            <a:endParaRPr lang="en-GB" dirty="0"/>
          </a:p>
        </p:txBody>
      </p:sp>
      <p:sp>
        <p:nvSpPr>
          <p:cNvPr id="3" name="Sous-titre 2"/>
          <p:cNvSpPr>
            <a:spLocks noGrp="1"/>
          </p:cNvSpPr>
          <p:nvPr>
            <p:ph type="subTitle" idx="1"/>
          </p:nvPr>
        </p:nvSpPr>
        <p:spPr>
          <a:xfrm>
            <a:off x="539044" y="1682042"/>
            <a:ext cx="8530678" cy="4596342"/>
          </a:xfrm>
        </p:spPr>
        <p:txBody>
          <a:bodyPr/>
          <a:lstStyle/>
          <a:p>
            <a:pPr marL="225425" indent="-225425" algn="just">
              <a:spcAft>
                <a:spcPts val="1200"/>
              </a:spcAft>
              <a:buSzPct val="100000"/>
            </a:pPr>
            <a:r>
              <a:rPr lang="en-GB" sz="1750" dirty="0" smtClean="0">
                <a:solidFill>
                  <a:schemeClr val="accent2">
                    <a:lumMod val="75000"/>
                  </a:schemeClr>
                </a:solidFill>
              </a:rPr>
              <a:t>Baseline scenario includes interaction with existing policies : </a:t>
            </a:r>
          </a:p>
          <a:p>
            <a:pPr marL="682625" lvl="1" indent="-225425" algn="just">
              <a:spcAft>
                <a:spcPts val="1200"/>
              </a:spcAft>
              <a:buSzPct val="100000"/>
            </a:pPr>
            <a:r>
              <a:rPr lang="en-GB" sz="1550" dirty="0" smtClean="0"/>
              <a:t>strong interactions with the FG CAM (not specific on European measures);</a:t>
            </a:r>
          </a:p>
          <a:p>
            <a:pPr marL="682625" lvl="1" indent="-225425" algn="just">
              <a:spcAft>
                <a:spcPts val="1200"/>
              </a:spcAft>
              <a:buSzPct val="100000"/>
            </a:pPr>
            <a:r>
              <a:rPr lang="en-GB" sz="1550" dirty="0" smtClean="0"/>
              <a:t>CMP (short term UIOLI procedure);</a:t>
            </a:r>
          </a:p>
          <a:p>
            <a:pPr marL="682625" lvl="1" indent="-225425" algn="just">
              <a:spcAft>
                <a:spcPts val="1200"/>
              </a:spcAft>
              <a:buSzPct val="100000"/>
            </a:pPr>
            <a:r>
              <a:rPr lang="en-GB" sz="1550" dirty="0" smtClean="0"/>
              <a:t>FG Balancing (harmonisation at both sides of the border at IPs and consistently across Europe. </a:t>
            </a:r>
          </a:p>
          <a:p>
            <a:pPr marL="273050" lvl="1" indent="-225425" algn="just">
              <a:spcAft>
                <a:spcPts val="1200"/>
              </a:spcAft>
              <a:buSzPct val="100000"/>
              <a:buFont typeface="Arial" pitchFamily="34" charset="0"/>
              <a:buChar char="•"/>
            </a:pPr>
            <a:r>
              <a:rPr lang="en-GB" sz="1750" dirty="0" smtClean="0">
                <a:solidFill>
                  <a:schemeClr val="accent2">
                    <a:lumMod val="75000"/>
                  </a:schemeClr>
                </a:solidFill>
                <a:cs typeface="+mn-cs"/>
              </a:rPr>
              <a:t>What aspects of nomination regimes need to be harmonised : </a:t>
            </a:r>
          </a:p>
          <a:p>
            <a:pPr marL="730250" lvl="2" indent="-225425" algn="just">
              <a:spcAft>
                <a:spcPts val="1200"/>
              </a:spcAft>
              <a:buSzPct val="100000"/>
            </a:pPr>
            <a:r>
              <a:rPr lang="en-GB" sz="1550" dirty="0" smtClean="0"/>
              <a:t>timing of day-ahead entry/exit nominations - time window for re-nominations? </a:t>
            </a:r>
          </a:p>
          <a:p>
            <a:pPr marL="730250" lvl="2" indent="-225425" algn="just">
              <a:spcAft>
                <a:spcPts val="1200"/>
              </a:spcAft>
              <a:buSzPct val="100000"/>
            </a:pPr>
            <a:r>
              <a:rPr lang="en-GB" sz="1550" dirty="0" smtClean="0"/>
              <a:t>minimum re-nomination lead-times - confirmation timing? </a:t>
            </a:r>
          </a:p>
          <a:p>
            <a:pPr marL="730250" lvl="2" indent="-225425" algn="just">
              <a:spcAft>
                <a:spcPts val="1200"/>
              </a:spcAft>
              <a:buSzPct val="100000"/>
            </a:pPr>
            <a:r>
              <a:rPr lang="en-GB" sz="1600" dirty="0" smtClean="0"/>
              <a:t>existence of daily and hourly nomination schedules?</a:t>
            </a:r>
            <a:endParaRPr lang="en-GB" sz="1550" dirty="0" smtClean="0"/>
          </a:p>
          <a:p>
            <a:pPr marL="730250" lvl="2" indent="-225425" algn="just">
              <a:spcAft>
                <a:spcPts val="1200"/>
              </a:spcAft>
              <a:buSzPct val="100000"/>
            </a:pPr>
            <a:r>
              <a:rPr lang="nl-BE" sz="1550" dirty="0" err="1" smtClean="0"/>
              <a:t>EASEE-gas</a:t>
            </a:r>
            <a:r>
              <a:rPr lang="nl-BE" sz="1550" dirty="0" smtClean="0"/>
              <a:t> CBP issues : “</a:t>
            </a:r>
            <a:r>
              <a:rPr lang="nl-BE" sz="1550" dirty="0" err="1" smtClean="0"/>
              <a:t>handling</a:t>
            </a:r>
            <a:r>
              <a:rPr lang="nl-BE" sz="1550" dirty="0" smtClean="0"/>
              <a:t> mismatches” </a:t>
            </a:r>
            <a:r>
              <a:rPr lang="nl-BE" sz="1550" dirty="0" err="1" smtClean="0"/>
              <a:t>or</a:t>
            </a:r>
            <a:r>
              <a:rPr lang="nl-BE" sz="1550" dirty="0" smtClean="0"/>
              <a:t> “message content” ?</a:t>
            </a:r>
          </a:p>
          <a:p>
            <a:pPr marL="266700" lvl="2" indent="-225425" algn="just">
              <a:spcAft>
                <a:spcPts val="1200"/>
              </a:spcAft>
              <a:buSzPct val="100000"/>
              <a:buFont typeface="Arial" pitchFamily="34" charset="0"/>
              <a:buChar char="•"/>
            </a:pPr>
            <a:r>
              <a:rPr lang="en-GB" sz="1750" dirty="0" smtClean="0">
                <a:solidFill>
                  <a:schemeClr val="accent2">
                    <a:lumMod val="75000"/>
                  </a:schemeClr>
                </a:solidFill>
                <a:cs typeface="+mn-cs"/>
              </a:rPr>
              <a:t>What drivers push for inclusion of more than just IPs between TSOs</a:t>
            </a:r>
          </a:p>
          <a:p>
            <a:pPr marL="723900" lvl="3" indent="-225425" algn="just">
              <a:spcAft>
                <a:spcPts val="1200"/>
              </a:spcAft>
              <a:buSzPct val="100000"/>
            </a:pPr>
            <a:r>
              <a:rPr lang="en-GB" sz="1550" dirty="0" smtClean="0"/>
              <a:t>from TSO - network user – adjacent operator perspective: potential conflicts?</a:t>
            </a: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TextBox 6"/>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10</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77683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spcAft>
                <a:spcPts val="600"/>
              </a:spcAft>
            </a:pPr>
            <a:r>
              <a:rPr lang="en-US" dirty="0" smtClean="0"/>
              <a:t>Interconnection</a:t>
            </a:r>
            <a:r>
              <a:rPr lang="fr-BE" dirty="0" smtClean="0"/>
              <a:t> </a:t>
            </a:r>
            <a:r>
              <a:rPr lang="en-GB" dirty="0" smtClean="0"/>
              <a:t>Agreements</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p>
          <a:p>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901828"/>
            <a:ext cx="8530678" cy="4391377"/>
          </a:xfrm>
        </p:spPr>
        <p:txBody>
          <a:bodyPr/>
          <a:lstStyle/>
          <a:p>
            <a:pPr marL="225425" indent="-225425" algn="just">
              <a:spcAft>
                <a:spcPts val="1200"/>
              </a:spcAft>
              <a:buSzPct val="100000"/>
            </a:pPr>
            <a:r>
              <a:rPr lang="en-GB" sz="1800" dirty="0" smtClean="0">
                <a:solidFill>
                  <a:schemeClr val="accent2">
                    <a:lumMod val="75000"/>
                  </a:schemeClr>
                </a:solidFill>
              </a:rPr>
              <a:t>no evidence </a:t>
            </a:r>
            <a:r>
              <a:rPr lang="en-GB" sz="1800" dirty="0" smtClean="0"/>
              <a:t>found to substantiate that there is a problem </a:t>
            </a:r>
            <a:r>
              <a:rPr lang="en-GB" sz="1800" dirty="0">
                <a:solidFill>
                  <a:schemeClr val="accent2">
                    <a:lumMod val="75000"/>
                  </a:schemeClr>
                </a:solidFill>
              </a:rPr>
              <a:t>;</a:t>
            </a:r>
          </a:p>
          <a:p>
            <a:pPr marL="225425" indent="-225425" algn="just">
              <a:spcAft>
                <a:spcPts val="1200"/>
              </a:spcAft>
              <a:buSzPct val="100000"/>
            </a:pPr>
            <a:r>
              <a:rPr lang="en-GB" sz="1800" dirty="0" smtClean="0"/>
              <a:t>only indirect evidence to reach bilateral agreements is provided, and the </a:t>
            </a:r>
            <a:r>
              <a:rPr lang="en-GB" sz="1800" dirty="0" smtClean="0">
                <a:solidFill>
                  <a:schemeClr val="accent2">
                    <a:lumMod val="75000"/>
                  </a:schemeClr>
                </a:solidFill>
              </a:rPr>
              <a:t>need for improvement of TSO cooperation; </a:t>
            </a:r>
          </a:p>
          <a:p>
            <a:pPr marL="225425" indent="-225425" algn="just">
              <a:spcAft>
                <a:spcPts val="1200"/>
              </a:spcAft>
              <a:buSzPct val="100000"/>
            </a:pPr>
            <a:r>
              <a:rPr lang="en-GB" sz="1800" dirty="0" smtClean="0"/>
              <a:t>can you provide a specific example of a problem resulting from:</a:t>
            </a:r>
          </a:p>
          <a:p>
            <a:pPr marL="800100" lvl="1" indent="-342900" algn="just">
              <a:spcAft>
                <a:spcPts val="1200"/>
              </a:spcAft>
              <a:buSzPct val="100000"/>
              <a:buAutoNum type="alphaLcParenR"/>
            </a:pPr>
            <a:r>
              <a:rPr lang="en-GB" sz="1600" dirty="0" smtClean="0"/>
              <a:t>the none existence of an interconnection agreement? </a:t>
            </a:r>
          </a:p>
          <a:p>
            <a:pPr marL="800100" lvl="1" indent="-342900" algn="just">
              <a:spcAft>
                <a:spcPts val="1200"/>
              </a:spcAft>
              <a:buSzPct val="100000"/>
              <a:buAutoNum type="alphaLcParenR"/>
            </a:pPr>
            <a:r>
              <a:rPr lang="en-GB" sz="1600" dirty="0" smtClean="0"/>
              <a:t>a lack of harmonisation regarding such an agreement?</a:t>
            </a:r>
            <a:endParaRPr lang="en-US" sz="1600" dirty="0" smtClean="0">
              <a:solidFill>
                <a:schemeClr val="accent2">
                  <a:lumMod val="75000"/>
                </a:schemeClr>
              </a:solidFill>
            </a:endParaRPr>
          </a:p>
          <a:p>
            <a:pPr marL="225425" indent="-225425" algn="just">
              <a:spcAft>
                <a:spcPts val="1200"/>
              </a:spcAft>
              <a:buSzPct val="100000"/>
            </a:pPr>
            <a:r>
              <a:rPr lang="en-US" sz="1800" dirty="0" smtClean="0">
                <a:solidFill>
                  <a:schemeClr val="accent2">
                    <a:lumMod val="75000"/>
                  </a:schemeClr>
                </a:solidFill>
              </a:rPr>
              <a:t>to be able to identify the options at hand:</a:t>
            </a:r>
          </a:p>
          <a:p>
            <a:pPr marL="682625" lvl="1" indent="-225425" algn="just">
              <a:spcAft>
                <a:spcPts val="1200"/>
              </a:spcAft>
              <a:buSzPct val="100000"/>
            </a:pPr>
            <a:r>
              <a:rPr lang="en-GB" sz="1600" dirty="0" smtClean="0"/>
              <a:t>case by case resolution: no specific guidance ;</a:t>
            </a:r>
          </a:p>
          <a:p>
            <a:pPr marL="682625" lvl="1" indent="-225425" algn="just">
              <a:spcAft>
                <a:spcPts val="1200"/>
              </a:spcAft>
              <a:buSzPct val="100000"/>
            </a:pPr>
            <a:r>
              <a:rPr lang="en-GB" sz="1600" dirty="0" smtClean="0"/>
              <a:t>harmonisation of the format of the interconnection agreement;</a:t>
            </a:r>
          </a:p>
          <a:p>
            <a:pPr marL="682625" lvl="1" indent="-225425" algn="just">
              <a:spcAft>
                <a:spcPts val="1200"/>
              </a:spcAft>
              <a:buSzPct val="100000"/>
            </a:pPr>
            <a:r>
              <a:rPr lang="en-GB" sz="1600" dirty="0" smtClean="0"/>
              <a:t>harmonisation of the format and content of the interconnection agreement.</a:t>
            </a:r>
          </a:p>
          <a:p>
            <a:pPr marL="225425" indent="-225425" algn="just">
              <a:spcAft>
                <a:spcPts val="1200"/>
              </a:spcAft>
              <a:buSzPct val="100000"/>
            </a:pPr>
            <a:r>
              <a:rPr lang="en-US" sz="1800" dirty="0" smtClean="0">
                <a:solidFill>
                  <a:schemeClr val="accent2">
                    <a:lumMod val="75000"/>
                  </a:schemeClr>
                </a:solidFill>
              </a:rPr>
              <a:t>no evidence found to extend the scope</a:t>
            </a:r>
            <a:r>
              <a:rPr lang="en-US" sz="1800" dirty="0" smtClean="0"/>
              <a:t> to storage and LNG terminals.</a:t>
            </a:r>
          </a:p>
          <a:p>
            <a:pPr marL="225425" indent="-225425" algn="just">
              <a:spcAft>
                <a:spcPts val="1200"/>
              </a:spcAft>
              <a:buSzPct val="100000"/>
            </a:pPr>
            <a:endParaRPr lang="en-US" sz="1800" dirty="0"/>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11</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511729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spcAft>
                <a:spcPts val="600"/>
              </a:spcAft>
            </a:pPr>
            <a:r>
              <a:rPr lang="en-US" dirty="0" smtClean="0"/>
              <a:t>Interconnection</a:t>
            </a:r>
            <a:r>
              <a:rPr lang="fr-BE" dirty="0" smtClean="0"/>
              <a:t> </a:t>
            </a:r>
            <a:r>
              <a:rPr lang="en-GB" dirty="0" smtClean="0"/>
              <a:t>Agreements</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p>
          <a:p>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769490"/>
            <a:ext cx="8530678" cy="4391377"/>
          </a:xfrm>
        </p:spPr>
        <p:txBody>
          <a:bodyPr/>
          <a:lstStyle/>
          <a:p>
            <a:pPr marL="225425" indent="-225425" algn="just">
              <a:spcAft>
                <a:spcPts val="1200"/>
              </a:spcAft>
              <a:buSzPct val="100000"/>
            </a:pPr>
            <a:r>
              <a:rPr lang="en-US" sz="1800" dirty="0" smtClean="0"/>
              <a:t>Business Rules</a:t>
            </a:r>
            <a:r>
              <a:rPr lang="en-GB" sz="1800" dirty="0" smtClean="0">
                <a:solidFill>
                  <a:schemeClr val="accent2">
                    <a:lumMod val="75000"/>
                  </a:schemeClr>
                </a:solidFill>
              </a:rPr>
              <a:t>;</a:t>
            </a:r>
          </a:p>
          <a:p>
            <a:pPr marL="225425" indent="-225425" algn="just">
              <a:spcAft>
                <a:spcPts val="1200"/>
              </a:spcAft>
              <a:buSzPct val="100000"/>
            </a:pPr>
            <a:r>
              <a:rPr lang="en-US" sz="1800" dirty="0" smtClean="0"/>
              <a:t>Technical Rules; </a:t>
            </a:r>
          </a:p>
          <a:p>
            <a:pPr marL="225425" indent="-225425" algn="just">
              <a:spcAft>
                <a:spcPts val="1200"/>
              </a:spcAft>
              <a:buSzPct val="100000"/>
            </a:pPr>
            <a:r>
              <a:rPr lang="en-US" sz="1800" dirty="0" smtClean="0"/>
              <a:t>Data exchange: Communication and Online Data Transmission</a:t>
            </a:r>
            <a:endParaRPr lang="nl-BE" sz="1800" dirty="0" smtClean="0"/>
          </a:p>
          <a:p>
            <a:pPr marL="225425" indent="-225425" algn="just">
              <a:spcAft>
                <a:spcPts val="1200"/>
              </a:spcAft>
              <a:buSzPct val="100000"/>
            </a:pPr>
            <a:r>
              <a:rPr lang="en-US" sz="1800" dirty="0" smtClean="0"/>
              <a:t>Duration (when the Interconnection Agreement becomes effective and until when it shall remain in force)</a:t>
            </a:r>
            <a:endParaRPr lang="nl-BE" sz="1800" dirty="0" smtClean="0"/>
          </a:p>
          <a:p>
            <a:pPr marL="225425" indent="-225425" algn="just">
              <a:spcAft>
                <a:spcPts val="1200"/>
              </a:spcAft>
              <a:buSzPct val="100000"/>
            </a:pPr>
            <a:r>
              <a:rPr lang="en-US" sz="1800" dirty="0" smtClean="0"/>
              <a:t>Confidentiality</a:t>
            </a:r>
            <a:endParaRPr lang="nl-BE" sz="1800" dirty="0" smtClean="0"/>
          </a:p>
          <a:p>
            <a:pPr marL="225425" indent="-225425" algn="just">
              <a:spcAft>
                <a:spcPts val="1200"/>
              </a:spcAft>
              <a:buSzPct val="100000"/>
            </a:pPr>
            <a:r>
              <a:rPr lang="en-US" sz="1800" dirty="0" smtClean="0"/>
              <a:t>Liability and Circumstances Excluding Liability</a:t>
            </a:r>
            <a:endParaRPr lang="nl-BE" sz="1800" dirty="0" smtClean="0"/>
          </a:p>
          <a:p>
            <a:pPr marL="225425" indent="-225425" algn="just">
              <a:spcAft>
                <a:spcPts val="1200"/>
              </a:spcAft>
              <a:buSzPct val="100000"/>
            </a:pPr>
            <a:r>
              <a:rPr lang="en-US" sz="1800" dirty="0" smtClean="0"/>
              <a:t>Governing Law and Dispute Resolution</a:t>
            </a:r>
            <a:endParaRPr lang="nl-BE" sz="1800" dirty="0" smtClean="0"/>
          </a:p>
          <a:p>
            <a:pPr marL="225425" indent="-225425" algn="just">
              <a:spcAft>
                <a:spcPts val="1200"/>
              </a:spcAft>
              <a:buSzPct val="100000"/>
            </a:pPr>
            <a:r>
              <a:rPr lang="en-US" sz="1800" dirty="0" smtClean="0"/>
              <a:t>Amendment of the IA</a:t>
            </a:r>
            <a:endParaRPr lang="nl-BE" sz="1800" dirty="0" smtClean="0"/>
          </a:p>
          <a:p>
            <a:pPr marL="225425" indent="-225425" algn="just">
              <a:spcAft>
                <a:spcPts val="1200"/>
              </a:spcAft>
              <a:buSzPct val="100000"/>
            </a:pPr>
            <a:r>
              <a:rPr lang="en-US" sz="1800" dirty="0" smtClean="0"/>
              <a:t>Relation to other agreements</a:t>
            </a:r>
            <a:endParaRPr lang="nl-BE" sz="1800" dirty="0" smtClean="0"/>
          </a:p>
          <a:p>
            <a:pPr marL="225425" indent="-225425" algn="just">
              <a:spcAft>
                <a:spcPts val="1200"/>
              </a:spcAft>
              <a:buSzPct val="100000"/>
            </a:pPr>
            <a:r>
              <a:rPr lang="en-US" sz="1800" dirty="0" smtClean="0"/>
              <a:t>Force Majeure</a:t>
            </a:r>
            <a:endParaRPr lang="en-US" sz="1800" dirty="0"/>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12</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511729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778930"/>
            <a:ext cx="8401754" cy="767645"/>
          </a:xfrm>
        </p:spPr>
        <p:txBody>
          <a:bodyPr/>
          <a:lstStyle/>
          <a:p>
            <a:r>
              <a:rPr lang="en-GB" dirty="0" smtClean="0"/>
              <a:t>Capacity Calculation</a:t>
            </a:r>
            <a:br>
              <a:rPr lang="en-GB" dirty="0" smtClean="0"/>
            </a:br>
            <a:endParaRPr lang="en-GB" dirty="0"/>
          </a:p>
        </p:txBody>
      </p:sp>
      <p:sp>
        <p:nvSpPr>
          <p:cNvPr id="3" name="Sous-titre 2"/>
          <p:cNvSpPr>
            <a:spLocks noGrp="1"/>
          </p:cNvSpPr>
          <p:nvPr>
            <p:ph type="subTitle" idx="1"/>
          </p:nvPr>
        </p:nvSpPr>
        <p:spPr>
          <a:xfrm>
            <a:off x="403576" y="1371951"/>
            <a:ext cx="8537223" cy="879930"/>
          </a:xfrm>
        </p:spPr>
        <p:txBody>
          <a:bodyPr/>
          <a:lstStyle/>
          <a:p>
            <a:pPr marL="225425" indent="-225425" algn="just">
              <a:spcAft>
                <a:spcPts val="300"/>
              </a:spcAft>
              <a:buSzPct val="100000"/>
            </a:pPr>
            <a:r>
              <a:rPr lang="en-GB" sz="1800" dirty="0"/>
              <a:t>Gas Regulation Art. 16: « </a:t>
            </a:r>
            <a:r>
              <a:rPr lang="en-GB" sz="1800" i="1" dirty="0"/>
              <a:t>The maximum capacity at all relevant points </a:t>
            </a:r>
            <a:r>
              <a:rPr lang="en-GB" sz="1800" i="1" dirty="0" smtClean="0"/>
              <a:t>(…) shall </a:t>
            </a:r>
            <a:r>
              <a:rPr lang="en-GB" sz="1800" i="1" dirty="0"/>
              <a:t>be made available to market participants, taking into account </a:t>
            </a:r>
            <a:r>
              <a:rPr lang="en-GB" sz="1800" i="1" dirty="0">
                <a:solidFill>
                  <a:schemeClr val="accent6"/>
                </a:solidFill>
              </a:rPr>
              <a:t>system integrity </a:t>
            </a:r>
            <a:r>
              <a:rPr lang="en-GB" sz="1800" i="1" dirty="0"/>
              <a:t>and </a:t>
            </a:r>
            <a:r>
              <a:rPr lang="en-GB" sz="1800" i="1" dirty="0">
                <a:solidFill>
                  <a:schemeClr val="accent6"/>
                </a:solidFill>
              </a:rPr>
              <a:t>efficient network operation</a:t>
            </a:r>
            <a:r>
              <a:rPr lang="en-GB" sz="1800" i="1" dirty="0" smtClean="0"/>
              <a:t>.</a:t>
            </a:r>
            <a:r>
              <a:rPr lang="en-GB" sz="1800" dirty="0" smtClean="0"/>
              <a:t>»;</a:t>
            </a:r>
            <a:endParaRPr lang="en-GB" sz="1800"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GB" b="1" cap="small" smtClean="0">
                <a:solidFill>
                  <a:schemeClr val="bg1"/>
                </a:solidFill>
                <a:latin typeface="Verdana"/>
                <a:cs typeface="Verdana"/>
              </a:rPr>
              <a:t>Interoperability : Problem Identification</a:t>
            </a:r>
          </a:p>
          <a:p>
            <a:pPr algn="r"/>
            <a:r>
              <a:rPr lang="en-GB" b="1" cap="small" smtClean="0">
                <a:solidFill>
                  <a:schemeClr val="bg1"/>
                </a:solidFill>
                <a:latin typeface="Verdana"/>
                <a:cs typeface="Verdana"/>
              </a:rPr>
              <a:t>Review of the issues</a:t>
            </a:r>
            <a:endParaRPr lang="en-GB" b="1" cap="small">
              <a:solidFill>
                <a:schemeClr val="bg1"/>
              </a:solidFill>
              <a:latin typeface="Verdana"/>
              <a:cs typeface="Verdana"/>
            </a:endParaRP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13</a:t>
            </a:fld>
            <a:endParaRPr lang="nl-BE" sz="1600" dirty="0" smtClean="0">
              <a:solidFill>
                <a:srgbClr val="307098"/>
              </a:solidFill>
              <a:ea typeface="ＭＳ Ｐゴシック" pitchFamily="-108" charset="-128"/>
            </a:endParaRPr>
          </a:p>
        </p:txBody>
      </p:sp>
      <p:sp>
        <p:nvSpPr>
          <p:cNvPr id="7" name="Right Arrow 6"/>
          <p:cNvSpPr/>
          <p:nvPr/>
        </p:nvSpPr>
        <p:spPr>
          <a:xfrm>
            <a:off x="1405726" y="2579429"/>
            <a:ext cx="1596788" cy="1951630"/>
          </a:xfrm>
          <a:prstGeom prst="rightArrow">
            <a:avLst/>
          </a:prstGeom>
          <a:solidFill>
            <a:srgbClr val="2A7A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Flowchart: Direct Access Storage 7"/>
          <p:cNvSpPr/>
          <p:nvPr/>
        </p:nvSpPr>
        <p:spPr>
          <a:xfrm>
            <a:off x="3002514" y="2402009"/>
            <a:ext cx="2144998" cy="2606722"/>
          </a:xfrm>
          <a:prstGeom prst="flowChartMagneticDrum">
            <a:avLst/>
          </a:prstGeom>
          <a:gradFill flip="none" rotWithShape="1">
            <a:gsLst>
              <a:gs pos="6000">
                <a:schemeClr val="bg1">
                  <a:lumMod val="95000"/>
                </a:schemeClr>
              </a:gs>
              <a:gs pos="50000">
                <a:schemeClr val="bg1">
                  <a:lumMod val="75000"/>
                </a:schemeClr>
              </a:gs>
              <a:gs pos="100000">
                <a:schemeClr val="bg1">
                  <a:lumMod val="50000"/>
                </a:schemeClr>
              </a:gs>
            </a:gsLst>
            <a:lin ang="5400000" scaled="0"/>
            <a:tileRect/>
          </a:gradFill>
          <a:ln>
            <a:solidFill>
              <a:schemeClr val="tx1"/>
            </a:solidFill>
          </a:ln>
          <a:effectLst>
            <a:outerShdw dist="50800" dir="5400000" algn="ctr" rotWithShape="0">
              <a:schemeClr val="bg1"/>
            </a:outerShdw>
          </a:effectLst>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Right Arrow 8"/>
          <p:cNvSpPr/>
          <p:nvPr/>
        </p:nvSpPr>
        <p:spPr>
          <a:xfrm>
            <a:off x="4751719" y="2486165"/>
            <a:ext cx="3493647" cy="1064526"/>
          </a:xfrm>
          <a:prstGeom prst="rightArrow">
            <a:avLst/>
          </a:prstGeom>
          <a:solidFill>
            <a:srgbClr val="70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xtBox 9"/>
          <p:cNvSpPr txBox="1"/>
          <p:nvPr/>
        </p:nvSpPr>
        <p:spPr>
          <a:xfrm>
            <a:off x="1473966" y="3112283"/>
            <a:ext cx="1255594" cy="738664"/>
          </a:xfrm>
          <a:prstGeom prst="rect">
            <a:avLst/>
          </a:prstGeom>
          <a:noFill/>
        </p:spPr>
        <p:txBody>
          <a:bodyPr wrap="square" rtlCol="0">
            <a:spAutoFit/>
          </a:bodyPr>
          <a:lstStyle/>
          <a:p>
            <a:r>
              <a:rPr lang="en-GB" sz="1400" dirty="0" smtClean="0">
                <a:solidFill>
                  <a:schemeClr val="bg1"/>
                </a:solidFill>
              </a:rPr>
              <a:t>A. Physical capacity calculation</a:t>
            </a:r>
            <a:endParaRPr lang="en-GB" sz="1400" dirty="0">
              <a:solidFill>
                <a:schemeClr val="bg1"/>
              </a:solidFill>
            </a:endParaRPr>
          </a:p>
        </p:txBody>
      </p:sp>
      <p:cxnSp>
        <p:nvCxnSpPr>
          <p:cNvPr id="12" name="Straight Connector 11"/>
          <p:cNvCxnSpPr>
            <a:stCxn id="8" idx="1"/>
            <a:endCxn id="8" idx="3"/>
          </p:cNvCxnSpPr>
          <p:nvPr/>
        </p:nvCxnSpPr>
        <p:spPr>
          <a:xfrm>
            <a:off x="3002514" y="3705370"/>
            <a:ext cx="1429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5722" y="4342278"/>
            <a:ext cx="13731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76919" y="3752903"/>
            <a:ext cx="1255594" cy="523220"/>
          </a:xfrm>
          <a:prstGeom prst="rect">
            <a:avLst/>
          </a:prstGeom>
          <a:noFill/>
        </p:spPr>
        <p:txBody>
          <a:bodyPr wrap="square" rtlCol="0">
            <a:spAutoFit/>
          </a:bodyPr>
          <a:lstStyle/>
          <a:p>
            <a:r>
              <a:rPr lang="en-GB" sz="1400" dirty="0" smtClean="0">
                <a:solidFill>
                  <a:srgbClr val="FFC000"/>
                </a:solidFill>
              </a:rPr>
              <a:t>B. System integrity</a:t>
            </a:r>
            <a:endParaRPr lang="en-GB" sz="1400" dirty="0">
              <a:solidFill>
                <a:srgbClr val="FFC000"/>
              </a:solidFill>
            </a:endParaRPr>
          </a:p>
        </p:txBody>
      </p:sp>
      <p:sp>
        <p:nvSpPr>
          <p:cNvPr id="22" name="TextBox 21"/>
          <p:cNvSpPr txBox="1"/>
          <p:nvPr/>
        </p:nvSpPr>
        <p:spPr>
          <a:xfrm>
            <a:off x="3288375" y="4328391"/>
            <a:ext cx="1255594" cy="738664"/>
          </a:xfrm>
          <a:prstGeom prst="rect">
            <a:avLst/>
          </a:prstGeom>
          <a:noFill/>
        </p:spPr>
        <p:txBody>
          <a:bodyPr wrap="square" rtlCol="0">
            <a:spAutoFit/>
          </a:bodyPr>
          <a:lstStyle/>
          <a:p>
            <a:r>
              <a:rPr lang="en-GB" sz="1400" dirty="0" smtClean="0">
                <a:solidFill>
                  <a:srgbClr val="FFC000"/>
                </a:solidFill>
              </a:rPr>
              <a:t>C. Efficient Network Operation</a:t>
            </a:r>
            <a:endParaRPr lang="en-GB" sz="1400" dirty="0">
              <a:solidFill>
                <a:srgbClr val="FFC000"/>
              </a:solidFill>
            </a:endParaRPr>
          </a:p>
        </p:txBody>
      </p:sp>
      <p:sp>
        <p:nvSpPr>
          <p:cNvPr id="23" name="TextBox 22"/>
          <p:cNvSpPr txBox="1"/>
          <p:nvPr/>
        </p:nvSpPr>
        <p:spPr>
          <a:xfrm>
            <a:off x="4831374" y="2812027"/>
            <a:ext cx="3209040" cy="307777"/>
          </a:xfrm>
          <a:prstGeom prst="rect">
            <a:avLst/>
          </a:prstGeom>
          <a:noFill/>
        </p:spPr>
        <p:txBody>
          <a:bodyPr wrap="square" rtlCol="0">
            <a:spAutoFit/>
          </a:bodyPr>
          <a:lstStyle/>
          <a:p>
            <a:r>
              <a:rPr lang="en-GB" sz="1400" dirty="0" smtClean="0">
                <a:solidFill>
                  <a:schemeClr val="bg1"/>
                </a:solidFill>
              </a:rPr>
              <a:t>D. </a:t>
            </a:r>
            <a:r>
              <a:rPr lang="en-GB" sz="1400" dirty="0" smtClean="0">
                <a:solidFill>
                  <a:schemeClr val="bg1"/>
                </a:solidFill>
              </a:rPr>
              <a:t>Maximum commercial capacity</a:t>
            </a:r>
            <a:endParaRPr lang="en-GB" sz="1400" dirty="0">
              <a:solidFill>
                <a:schemeClr val="bg1"/>
              </a:solidFill>
            </a:endParaRPr>
          </a:p>
        </p:txBody>
      </p:sp>
      <p:sp>
        <p:nvSpPr>
          <p:cNvPr id="24" name="Sous-titre 2"/>
          <p:cNvSpPr txBox="1">
            <a:spLocks/>
          </p:cNvSpPr>
          <p:nvPr/>
        </p:nvSpPr>
        <p:spPr>
          <a:xfrm>
            <a:off x="405848" y="5209311"/>
            <a:ext cx="8537223" cy="879930"/>
          </a:xfrm>
          <a:prstGeom prst="rect">
            <a:avLst/>
          </a:prstGeom>
        </p:spPr>
        <p:txBody>
          <a:bodyPr/>
          <a:lstStyle/>
          <a:p>
            <a:pPr marL="225425" lvl="0" indent="-225425" algn="just" defTabSz="914400" fontAlgn="base">
              <a:spcBef>
                <a:spcPct val="0"/>
              </a:spcBef>
              <a:spcAft>
                <a:spcPts val="300"/>
              </a:spcAft>
              <a:buClr>
                <a:srgbClr val="005BAB"/>
              </a:buClr>
              <a:buSzPct val="100000"/>
              <a:buFont typeface="Arial" pitchFamily="34" charset="0"/>
              <a:buChar char="•"/>
            </a:pPr>
            <a:r>
              <a:rPr lang="en-GB" kern="0" dirty="0" smtClean="0">
                <a:solidFill>
                  <a:schemeClr val="tx1">
                    <a:tint val="75000"/>
                  </a:schemeClr>
                </a:solidFill>
                <a:ea typeface="ＭＳ Ｐゴシック" pitchFamily="-108" charset="-128"/>
              </a:rPr>
              <a:t>to your knowledge, is there a direct relation between physical and commercial capacity? Is it possible to optimise the physical capacity calculated by TSOs? Please provide justification.</a:t>
            </a:r>
            <a:endParaRPr lang="en-GB" kern="0" dirty="0">
              <a:solidFill>
                <a:schemeClr val="tx1">
                  <a:tint val="75000"/>
                </a:schemeClr>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778930"/>
            <a:ext cx="8401754" cy="767645"/>
          </a:xfrm>
        </p:spPr>
        <p:txBody>
          <a:bodyPr/>
          <a:lstStyle/>
          <a:p>
            <a:r>
              <a:rPr lang="en-GB" dirty="0" smtClean="0"/>
              <a:t>Capacity Calculation</a:t>
            </a:r>
            <a:br>
              <a:rPr lang="en-GB" dirty="0" smtClean="0"/>
            </a:br>
            <a:endParaRPr lang="en-GB" dirty="0"/>
          </a:p>
        </p:txBody>
      </p:sp>
      <p:sp>
        <p:nvSpPr>
          <p:cNvPr id="3" name="Sous-titre 2"/>
          <p:cNvSpPr>
            <a:spLocks noGrp="1"/>
          </p:cNvSpPr>
          <p:nvPr>
            <p:ph type="subTitle" idx="1"/>
          </p:nvPr>
        </p:nvSpPr>
        <p:spPr>
          <a:xfrm>
            <a:off x="403576" y="1767742"/>
            <a:ext cx="8537223" cy="4073507"/>
          </a:xfrm>
        </p:spPr>
        <p:txBody>
          <a:bodyPr/>
          <a:lstStyle/>
          <a:p>
            <a:pPr marL="225425" indent="-225425" algn="just">
              <a:spcAft>
                <a:spcPts val="300"/>
              </a:spcAft>
              <a:buSzPct val="100000"/>
            </a:pPr>
            <a:r>
              <a:rPr lang="en-GB" sz="1800" dirty="0" smtClean="0"/>
              <a:t>requires the current legal framework improvement in order to ensure the required levels of </a:t>
            </a:r>
            <a:r>
              <a:rPr lang="en-GB" sz="1800" dirty="0" smtClean="0">
                <a:solidFill>
                  <a:schemeClr val="accent2">
                    <a:lumMod val="75000"/>
                  </a:schemeClr>
                </a:solidFill>
              </a:rPr>
              <a:t>Transparency and TSO Cooperation </a:t>
            </a:r>
            <a:r>
              <a:rPr lang="en-GB" sz="1800" dirty="0" smtClean="0"/>
              <a:t>to ensure that maximum capacity is made available</a:t>
            </a:r>
            <a:r>
              <a:rPr lang="en-US" sz="1800" dirty="0" smtClean="0"/>
              <a:t>?</a:t>
            </a:r>
          </a:p>
          <a:p>
            <a:pPr marL="225425" indent="-225425" algn="just">
              <a:spcAft>
                <a:spcPts val="300"/>
              </a:spcAft>
              <a:buSzPct val="100000"/>
            </a:pPr>
            <a:endParaRPr lang="en-US" sz="1700" dirty="0" smtClean="0"/>
          </a:p>
          <a:p>
            <a:pPr marL="682625" lvl="1" indent="-225425" algn="just">
              <a:spcAft>
                <a:spcPts val="300"/>
              </a:spcAft>
              <a:buSzPct val="100000"/>
            </a:pPr>
            <a:r>
              <a:rPr lang="en-GB" sz="1600" dirty="0" smtClean="0"/>
              <a:t>what are the drivers or underlying causes of the problem, a lack of harmonisation :</a:t>
            </a:r>
          </a:p>
          <a:p>
            <a:pPr marL="682625" lvl="1" indent="-225425" algn="just">
              <a:spcAft>
                <a:spcPts val="300"/>
              </a:spcAft>
              <a:buSzPct val="100000"/>
            </a:pPr>
            <a:endParaRPr lang="en-GB" sz="1600" dirty="0" smtClean="0"/>
          </a:p>
          <a:p>
            <a:pPr marL="682625" lvl="1" indent="-225425" algn="just">
              <a:spcAft>
                <a:spcPts val="300"/>
              </a:spcAft>
              <a:buSzPct val="100000"/>
            </a:pPr>
            <a:r>
              <a:rPr lang="en-GB" sz="1600" dirty="0" smtClean="0"/>
              <a:t>		in the physical capacity calculation; </a:t>
            </a:r>
          </a:p>
          <a:p>
            <a:pPr marL="682625" lvl="1" indent="-225425" algn="just">
              <a:spcAft>
                <a:spcPts val="300"/>
              </a:spcAft>
              <a:buSzPct val="100000"/>
            </a:pPr>
            <a:r>
              <a:rPr lang="en-GB" sz="1600" dirty="0" smtClean="0"/>
              <a:t>		in the network operation procedures; </a:t>
            </a:r>
          </a:p>
          <a:p>
            <a:pPr marL="682625" lvl="1" indent="-225425" algn="just">
              <a:spcAft>
                <a:spcPts val="300"/>
              </a:spcAft>
              <a:buSzPct val="100000"/>
            </a:pPr>
            <a:r>
              <a:rPr lang="en-GB" sz="1600" dirty="0" smtClean="0"/>
              <a:t>		in the scenarios used; </a:t>
            </a:r>
          </a:p>
          <a:p>
            <a:pPr marL="682625" lvl="1" indent="-225425" algn="just">
              <a:spcAft>
                <a:spcPts val="300"/>
              </a:spcAft>
              <a:buSzPct val="100000"/>
            </a:pPr>
            <a:r>
              <a:rPr lang="en-GB" sz="1600" dirty="0" smtClean="0"/>
              <a:t>		in the frequency of capacity recalculation?</a:t>
            </a:r>
            <a:r>
              <a:rPr lang="nl-BE" sz="1600" dirty="0" smtClean="0"/>
              <a:t> </a:t>
            </a:r>
          </a:p>
          <a:p>
            <a:pPr marL="682625" lvl="1" indent="-225425" algn="just">
              <a:spcAft>
                <a:spcPts val="300"/>
              </a:spcAft>
              <a:buSzPct val="100000"/>
            </a:pPr>
            <a:endParaRPr lang="fr-FR" sz="1500" dirty="0"/>
          </a:p>
          <a:p>
            <a:pPr marL="225425" indent="-225425" algn="just">
              <a:spcAft>
                <a:spcPts val="300"/>
              </a:spcAft>
              <a:buSzPct val="100000"/>
            </a:pPr>
            <a:r>
              <a:rPr lang="en-GB" sz="1800" dirty="0" smtClean="0">
                <a:solidFill>
                  <a:schemeClr val="accent2">
                    <a:lumMod val="75000"/>
                  </a:schemeClr>
                </a:solidFill>
              </a:rPr>
              <a:t>for the baseline scenario: </a:t>
            </a:r>
            <a:r>
              <a:rPr lang="en-GB" sz="1800" dirty="0" smtClean="0"/>
              <a:t>is interaction </a:t>
            </a:r>
            <a:r>
              <a:rPr lang="en-GB" sz="1800" dirty="0"/>
              <a:t>with </a:t>
            </a:r>
            <a:r>
              <a:rPr lang="en-GB" sz="1800" dirty="0" smtClean="0"/>
              <a:t>Transparency</a:t>
            </a:r>
            <a:r>
              <a:rPr lang="en-GB" sz="1800" dirty="0"/>
              <a:t>, CAM, </a:t>
            </a:r>
            <a:r>
              <a:rPr lang="en-GB" sz="1800" dirty="0" smtClean="0"/>
              <a:t>CMP to be considered?</a:t>
            </a:r>
          </a:p>
          <a:p>
            <a:pPr marL="225425" indent="-225425" algn="just">
              <a:spcAft>
                <a:spcPts val="300"/>
              </a:spcAft>
              <a:buSzPct val="100000"/>
              <a:buNone/>
            </a:pPr>
            <a:endParaRPr lang="en-GB" sz="1800" dirty="0" smtClean="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GB" b="1" cap="small" smtClean="0">
                <a:solidFill>
                  <a:schemeClr val="bg1"/>
                </a:solidFill>
                <a:latin typeface="Verdana"/>
                <a:cs typeface="Verdana"/>
              </a:rPr>
              <a:t>Interoperability : Problem Identification</a:t>
            </a:r>
          </a:p>
          <a:p>
            <a:pPr algn="r"/>
            <a:r>
              <a:rPr lang="en-GB" b="1" cap="small" smtClean="0">
                <a:solidFill>
                  <a:schemeClr val="bg1"/>
                </a:solidFill>
                <a:latin typeface="Verdana"/>
                <a:cs typeface="Verdana"/>
              </a:rPr>
              <a:t>Review of the issues</a:t>
            </a:r>
            <a:endParaRPr lang="en-GB" b="1" cap="small">
              <a:solidFill>
                <a:schemeClr val="bg1"/>
              </a:solidFill>
              <a:latin typeface="Verdana"/>
              <a:cs typeface="Verdana"/>
            </a:endParaRP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14</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778930"/>
            <a:ext cx="8401754" cy="767645"/>
          </a:xfrm>
        </p:spPr>
        <p:txBody>
          <a:bodyPr/>
          <a:lstStyle/>
          <a:p>
            <a:r>
              <a:rPr lang="en-GB" dirty="0" smtClean="0"/>
              <a:t>Capacity Calculation</a:t>
            </a:r>
            <a:br>
              <a:rPr lang="en-GB" dirty="0" smtClean="0"/>
            </a:br>
            <a:endParaRPr lang="en-GB" dirty="0"/>
          </a:p>
        </p:txBody>
      </p:sp>
      <p:sp>
        <p:nvSpPr>
          <p:cNvPr id="3" name="Sous-titre 2"/>
          <p:cNvSpPr>
            <a:spLocks noGrp="1"/>
          </p:cNvSpPr>
          <p:nvPr>
            <p:ph type="subTitle" idx="1"/>
          </p:nvPr>
        </p:nvSpPr>
        <p:spPr>
          <a:xfrm>
            <a:off x="403576" y="1371950"/>
            <a:ext cx="8537223" cy="4906019"/>
          </a:xfrm>
        </p:spPr>
        <p:txBody>
          <a:bodyPr/>
          <a:lstStyle/>
          <a:p>
            <a:pPr marL="225425" indent="-225425" algn="just">
              <a:spcAft>
                <a:spcPts val="300"/>
              </a:spcAft>
              <a:buSzPct val="100000"/>
              <a:tabLst>
                <a:tab pos="1433513" algn="l"/>
              </a:tabLst>
            </a:pPr>
            <a:r>
              <a:rPr lang="en-GB" sz="1800" dirty="0" smtClean="0"/>
              <a:t>Options: 	</a:t>
            </a:r>
          </a:p>
          <a:p>
            <a:pPr marL="682625" lvl="1" indent="-225425" algn="just">
              <a:spcAft>
                <a:spcPts val="300"/>
              </a:spcAft>
              <a:buSzPct val="100000"/>
              <a:tabLst>
                <a:tab pos="1433513" algn="l"/>
              </a:tabLst>
            </a:pPr>
            <a:r>
              <a:rPr lang="en-GB" sz="1600" dirty="0" smtClean="0"/>
              <a:t>	1:	no further harmonisation;</a:t>
            </a:r>
          </a:p>
          <a:p>
            <a:pPr marL="682625" lvl="1" indent="-225425" algn="just">
              <a:spcAft>
                <a:spcPts val="300"/>
              </a:spcAft>
              <a:buSzPct val="100000"/>
              <a:tabLst>
                <a:tab pos="1433513" algn="l"/>
              </a:tabLst>
            </a:pPr>
            <a:r>
              <a:rPr lang="en-GB" sz="1600" dirty="0" smtClean="0"/>
              <a:t>	2:	transparency, harmonisation on the publication Transparency; </a:t>
            </a:r>
          </a:p>
          <a:p>
            <a:pPr marL="682625" lvl="1" indent="-225425" algn="just">
              <a:spcAft>
                <a:spcPts val="300"/>
              </a:spcAft>
              <a:buSzPct val="100000"/>
              <a:tabLst>
                <a:tab pos="1433513" algn="l"/>
              </a:tabLst>
            </a:pPr>
            <a:r>
              <a:rPr lang="en-GB" sz="1600" dirty="0" smtClean="0"/>
              <a:t>	3:	update and cooperation</a:t>
            </a:r>
          </a:p>
          <a:p>
            <a:pPr marL="682625" lvl="1" indent="-225425" algn="just">
              <a:spcAft>
                <a:spcPts val="300"/>
              </a:spcAft>
              <a:buSzPct val="100000"/>
              <a:tabLst>
                <a:tab pos="1433513" algn="l"/>
              </a:tabLst>
            </a:pPr>
            <a:endParaRPr lang="en-GB" sz="1600" dirty="0" smtClean="0"/>
          </a:p>
          <a:p>
            <a:pPr marL="225425" indent="-225425" algn="just">
              <a:spcAft>
                <a:spcPts val="300"/>
              </a:spcAft>
              <a:buSzPct val="100000"/>
              <a:tabLst>
                <a:tab pos="900113" algn="l"/>
              </a:tabLst>
            </a:pPr>
            <a:r>
              <a:rPr lang="en-GB" sz="1800" dirty="0" smtClean="0">
                <a:solidFill>
                  <a:schemeClr val="accent2">
                    <a:lumMod val="75000"/>
                  </a:schemeClr>
                </a:solidFill>
              </a:rPr>
              <a:t>Possible identified input parameters as referred to in option 3 could be:	</a:t>
            </a:r>
            <a:r>
              <a:rPr lang="en-GB" sz="1800" dirty="0" smtClean="0">
                <a:cs typeface="+mn-cs"/>
              </a:rPr>
              <a:t>temperature</a:t>
            </a:r>
            <a:endParaRPr lang="nl-BE" sz="1800" dirty="0" smtClean="0"/>
          </a:p>
          <a:p>
            <a:pPr>
              <a:buNone/>
            </a:pPr>
            <a:r>
              <a:rPr lang="nl-BE" sz="1800" dirty="0" smtClean="0">
                <a:cs typeface="+mn-cs"/>
              </a:rPr>
              <a:t>	</a:t>
            </a:r>
            <a:r>
              <a:rPr lang="en-GB" sz="1800" dirty="0" smtClean="0">
                <a:cs typeface="+mn-cs"/>
              </a:rPr>
              <a:t>pressure, compression power</a:t>
            </a:r>
            <a:endParaRPr lang="nl-BE" sz="1800" dirty="0" smtClean="0"/>
          </a:p>
          <a:p>
            <a:pPr>
              <a:buNone/>
            </a:pPr>
            <a:r>
              <a:rPr lang="nl-BE" sz="1800" dirty="0" smtClean="0">
                <a:cs typeface="+mn-cs"/>
              </a:rPr>
              <a:t>	</a:t>
            </a:r>
            <a:r>
              <a:rPr lang="en-GB" sz="1800" dirty="0" smtClean="0">
                <a:cs typeface="+mn-cs"/>
              </a:rPr>
              <a:t>elevation</a:t>
            </a:r>
            <a:endParaRPr lang="nl-BE" sz="1800" dirty="0" smtClean="0"/>
          </a:p>
          <a:p>
            <a:pPr>
              <a:buNone/>
            </a:pPr>
            <a:r>
              <a:rPr lang="nl-BE" sz="1800" dirty="0" smtClean="0">
                <a:cs typeface="+mn-cs"/>
              </a:rPr>
              <a:t>	</a:t>
            </a:r>
            <a:r>
              <a:rPr lang="en-GB" sz="1800" dirty="0" smtClean="0">
                <a:cs typeface="+mn-cs"/>
              </a:rPr>
              <a:t>gas compressibility</a:t>
            </a:r>
            <a:r>
              <a:rPr lang="nl-BE" sz="1800" dirty="0" smtClean="0"/>
              <a:t>	</a:t>
            </a:r>
          </a:p>
          <a:p>
            <a:pPr>
              <a:buNone/>
            </a:pPr>
            <a:r>
              <a:rPr lang="nl-BE" sz="1800" dirty="0" smtClean="0">
                <a:cs typeface="+mn-cs"/>
              </a:rPr>
              <a:t>	</a:t>
            </a:r>
            <a:r>
              <a:rPr lang="en-GB" sz="1800" dirty="0" smtClean="0">
                <a:cs typeface="+mn-cs"/>
              </a:rPr>
              <a:t>gas density</a:t>
            </a:r>
          </a:p>
          <a:p>
            <a:pPr>
              <a:buNone/>
            </a:pPr>
            <a:r>
              <a:rPr lang="en-GB" sz="1800" dirty="0" smtClean="0"/>
              <a:t>	friction factor, roughness of the pipe, viscosity of the gas</a:t>
            </a:r>
          </a:p>
          <a:p>
            <a:pPr>
              <a:buNone/>
            </a:pPr>
            <a:endParaRPr lang="en-GB" sz="1800" dirty="0" smtClean="0"/>
          </a:p>
          <a:p>
            <a:pPr marL="225425" indent="-225425" algn="just">
              <a:spcAft>
                <a:spcPts val="300"/>
              </a:spcAft>
              <a:buSzPct val="100000"/>
              <a:tabLst>
                <a:tab pos="1433513" algn="l"/>
              </a:tabLst>
            </a:pPr>
            <a:r>
              <a:rPr lang="en-GB" sz="1800" dirty="0" smtClean="0">
                <a:solidFill>
                  <a:schemeClr val="accent2">
                    <a:lumMod val="75000"/>
                  </a:schemeClr>
                </a:solidFill>
              </a:rPr>
              <a:t>Which parameters to include? In relation to which practical problem</a:t>
            </a:r>
          </a:p>
          <a:p>
            <a:pPr marL="225425" indent="-225425" algn="just">
              <a:spcAft>
                <a:spcPts val="300"/>
              </a:spcAft>
              <a:buSzPct val="100000"/>
              <a:tabLst>
                <a:tab pos="1433513" algn="l"/>
              </a:tabLst>
            </a:pPr>
            <a:r>
              <a:rPr lang="en-GB" sz="1800" dirty="0" smtClean="0"/>
              <a:t>Which would be a </a:t>
            </a:r>
            <a:r>
              <a:rPr lang="en-GB" sz="1800" dirty="0" smtClean="0">
                <a:solidFill>
                  <a:schemeClr val="accent2">
                    <a:lumMod val="75000"/>
                  </a:schemeClr>
                </a:solidFill>
              </a:rPr>
              <a:t>relevant periodicity </a:t>
            </a:r>
            <a:r>
              <a:rPr lang="en-GB" sz="1800" dirty="0" smtClean="0"/>
              <a:t>for providing an update on physical capacity calculation parameters and extreme operating scenarios</a:t>
            </a:r>
            <a:endParaRPr lang="en-GB" sz="1800" dirty="0" smtClean="0">
              <a:solidFill>
                <a:schemeClr val="accent2">
                  <a:lumMod val="75000"/>
                </a:schemeClr>
              </a:solidFill>
            </a:endParaRP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GB" b="1" cap="small" smtClean="0">
                <a:solidFill>
                  <a:schemeClr val="bg1"/>
                </a:solidFill>
                <a:latin typeface="Verdana"/>
                <a:cs typeface="Verdana"/>
              </a:rPr>
              <a:t>Interoperability : Problem Identification</a:t>
            </a:r>
          </a:p>
          <a:p>
            <a:pPr algn="r"/>
            <a:r>
              <a:rPr lang="en-GB" b="1" cap="small" smtClean="0">
                <a:solidFill>
                  <a:schemeClr val="bg1"/>
                </a:solidFill>
                <a:latin typeface="Verdana"/>
                <a:cs typeface="Verdana"/>
              </a:rPr>
              <a:t>Review of the issues</a:t>
            </a:r>
            <a:endParaRPr lang="en-GB" b="1" cap="small">
              <a:solidFill>
                <a:schemeClr val="bg1"/>
              </a:solidFill>
              <a:latin typeface="Verdana"/>
              <a:cs typeface="Verdana"/>
            </a:endParaRP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15</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925687"/>
            <a:ext cx="7772400" cy="666045"/>
          </a:xfrm>
        </p:spPr>
        <p:txBody>
          <a:bodyPr/>
          <a:lstStyle/>
          <a:p>
            <a:r>
              <a:rPr lang="en-GB" dirty="0" smtClean="0"/>
              <a:t>Gas Quality</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963595"/>
            <a:ext cx="8446912" cy="3759295"/>
          </a:xfrm>
        </p:spPr>
        <p:txBody>
          <a:bodyPr/>
          <a:lstStyle/>
          <a:p>
            <a:pPr marL="225425" indent="-225425" algn="just">
              <a:spcAft>
                <a:spcPts val="1200"/>
              </a:spcAft>
              <a:buSzPct val="100000"/>
            </a:pPr>
            <a:r>
              <a:rPr lang="en-GB" sz="1800" dirty="0" smtClean="0"/>
              <a:t>differences in gas quality specifications (</a:t>
            </a:r>
            <a:r>
              <a:rPr lang="en-GB" sz="1800" dirty="0" err="1" smtClean="0"/>
              <a:t>Wobbe</a:t>
            </a:r>
            <a:r>
              <a:rPr lang="en-GB" sz="1800" dirty="0" smtClean="0"/>
              <a:t>, ...) at either side of an IP exist;</a:t>
            </a:r>
          </a:p>
          <a:p>
            <a:pPr marL="225425" indent="-225425" algn="just">
              <a:spcAft>
                <a:spcPts val="1200"/>
              </a:spcAft>
              <a:buSzPct val="100000"/>
            </a:pPr>
            <a:r>
              <a:rPr lang="en-GB" sz="1700" dirty="0" smtClean="0">
                <a:solidFill>
                  <a:schemeClr val="accent2">
                    <a:lumMod val="75000"/>
                  </a:schemeClr>
                </a:solidFill>
              </a:rPr>
              <a:t>To </a:t>
            </a:r>
            <a:r>
              <a:rPr lang="en-GB" sz="1700" dirty="0" smtClean="0">
                <a:solidFill>
                  <a:schemeClr val="accent2">
                    <a:lumMod val="75000"/>
                  </a:schemeClr>
                </a:solidFill>
              </a:rPr>
              <a:t>what extent is it a direct problem </a:t>
            </a:r>
            <a:r>
              <a:rPr lang="en-GB" sz="1700" dirty="0" smtClean="0"/>
              <a:t>that hampers the good functioning of the market (management of differences  by network users);</a:t>
            </a:r>
          </a:p>
          <a:p>
            <a:pPr marL="225425" indent="-225425" algn="just">
              <a:spcAft>
                <a:spcPts val="1200"/>
              </a:spcAft>
              <a:buSzPct val="100000"/>
            </a:pPr>
            <a:r>
              <a:rPr lang="en-GB" sz="1700" dirty="0" smtClean="0"/>
              <a:t>To be seen as a </a:t>
            </a:r>
            <a:r>
              <a:rPr lang="en-GB" sz="1700" dirty="0" smtClean="0">
                <a:solidFill>
                  <a:schemeClr val="accent2">
                    <a:lumMod val="75000"/>
                  </a:schemeClr>
                </a:solidFill>
              </a:rPr>
              <a:t>bilateral, regional or European issue?</a:t>
            </a:r>
            <a:endParaRPr lang="en-GB" sz="1700" dirty="0" smtClean="0"/>
          </a:p>
          <a:p>
            <a:pPr marL="225425" indent="-225425" algn="just">
              <a:spcAft>
                <a:spcPts val="1200"/>
              </a:spcAft>
              <a:buSzPct val="100000"/>
            </a:pPr>
            <a:r>
              <a:rPr lang="en-GB" sz="1700" dirty="0" smtClean="0">
                <a:solidFill>
                  <a:schemeClr val="accent2">
                    <a:lumMod val="75000"/>
                  </a:schemeClr>
                </a:solidFill>
              </a:rPr>
              <a:t>baseline scenario : </a:t>
            </a:r>
            <a:r>
              <a:rPr lang="en-GB" sz="1700" dirty="0" smtClean="0"/>
              <a:t>with the current flow patterns, the differences in gas quality specifications are managed by the TSOs and do not hamper cross-border flows at the EU level;</a:t>
            </a:r>
          </a:p>
          <a:p>
            <a:pPr marL="225425" indent="-225425" algn="just">
              <a:spcAft>
                <a:spcPts val="1200"/>
              </a:spcAft>
              <a:buSzPct val="100000"/>
              <a:buNone/>
            </a:pPr>
            <a:r>
              <a:rPr lang="en-GB" sz="1700" dirty="0" smtClean="0"/>
              <a:t>	Flow patterns could evolve with the level of internal market development and security of supply requirements. However, </a:t>
            </a:r>
            <a:r>
              <a:rPr lang="en-GB" sz="1700" dirty="0" smtClean="0">
                <a:solidFill>
                  <a:schemeClr val="accent6"/>
                </a:solidFill>
              </a:rPr>
              <a:t>no time horizon </a:t>
            </a:r>
            <a:r>
              <a:rPr lang="en-GB" sz="1700" dirty="0" smtClean="0"/>
              <a:t>or </a:t>
            </a:r>
            <a:r>
              <a:rPr lang="en-GB" sz="1700" dirty="0" smtClean="0">
                <a:solidFill>
                  <a:schemeClr val="accent2">
                    <a:lumMod val="75000"/>
                  </a:schemeClr>
                </a:solidFill>
              </a:rPr>
              <a:t>evolution of the scale of the problem was not identified</a:t>
            </a:r>
            <a:r>
              <a:rPr lang="en-GB" sz="1700" dirty="0" smtClean="0"/>
              <a:t> up to now;</a:t>
            </a: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16</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925687"/>
            <a:ext cx="7772400" cy="666045"/>
          </a:xfrm>
        </p:spPr>
        <p:txBody>
          <a:bodyPr/>
          <a:lstStyle/>
          <a:p>
            <a:r>
              <a:rPr lang="en-GB" dirty="0" smtClean="0"/>
              <a:t>Gas Quality</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5" y="2251874"/>
            <a:ext cx="8446912" cy="3183971"/>
          </a:xfrm>
        </p:spPr>
        <p:txBody>
          <a:bodyPr/>
          <a:lstStyle/>
          <a:p>
            <a:pPr marL="225425" indent="-225425" algn="just">
              <a:spcAft>
                <a:spcPts val="1200"/>
              </a:spcAft>
              <a:buSzPct val="100000"/>
            </a:pPr>
            <a:r>
              <a:rPr lang="en-GB" sz="1700" dirty="0" smtClean="0">
                <a:solidFill>
                  <a:schemeClr val="accent2">
                    <a:lumMod val="75000"/>
                  </a:schemeClr>
                </a:solidFill>
              </a:rPr>
              <a:t>Options:</a:t>
            </a:r>
          </a:p>
          <a:p>
            <a:pPr marL="682625" lvl="1" indent="-225425" algn="just">
              <a:spcAft>
                <a:spcPts val="1200"/>
              </a:spcAft>
              <a:buSzPct val="100000"/>
            </a:pPr>
            <a:r>
              <a:rPr lang="en-GB" sz="1600" dirty="0" smtClean="0"/>
              <a:t>1.		No further EU action;</a:t>
            </a:r>
          </a:p>
          <a:p>
            <a:pPr marL="682625" lvl="1" indent="-225425" algn="just">
              <a:spcAft>
                <a:spcPts val="1200"/>
              </a:spcAft>
              <a:buSzPct val="100000"/>
            </a:pPr>
            <a:r>
              <a:rPr lang="en-GB" sz="1600" dirty="0" smtClean="0"/>
              <a:t>2.		TSO cooperation on handling differences in gas quality &amp; case by case approach with intervention by regulators and ACER;</a:t>
            </a:r>
          </a:p>
          <a:p>
            <a:pPr marL="682625" lvl="1" indent="-225425" algn="just">
              <a:spcAft>
                <a:spcPts val="1200"/>
              </a:spcAft>
              <a:buSzPct val="100000"/>
            </a:pPr>
            <a:r>
              <a:rPr lang="en-GB" sz="1600" dirty="0" smtClean="0"/>
              <a:t>3.		TSO cooperation and default rule on sharing costs and responsibilities  for measures related to the management of gas quality differences</a:t>
            </a:r>
          </a:p>
          <a:p>
            <a:pPr marL="682625" lvl="1" indent="-225425" algn="just">
              <a:spcAft>
                <a:spcPts val="1200"/>
              </a:spcAft>
              <a:buSzPct val="100000"/>
            </a:pPr>
            <a:endParaRPr lang="en-GB" sz="1700" dirty="0" smtClean="0">
              <a:solidFill>
                <a:schemeClr val="accent2">
                  <a:lumMod val="75000"/>
                </a:schemeClr>
              </a:solidFill>
              <a:cs typeface="+mn-cs"/>
            </a:endParaRPr>
          </a:p>
          <a:p>
            <a:pPr marL="273050" lvl="1" indent="-225425" algn="just">
              <a:spcAft>
                <a:spcPts val="1200"/>
              </a:spcAft>
              <a:buSzPct val="100000"/>
            </a:pPr>
            <a:r>
              <a:rPr lang="en-GB" sz="1700" dirty="0" smtClean="0">
                <a:solidFill>
                  <a:schemeClr val="accent2">
                    <a:lumMod val="75000"/>
                  </a:schemeClr>
                </a:solidFill>
                <a:cs typeface="+mn-cs"/>
              </a:rPr>
              <a:t>	Do other options exist?</a:t>
            </a:r>
          </a:p>
          <a:p>
            <a:pPr marL="225425" indent="-225425" algn="just">
              <a:spcAft>
                <a:spcPts val="1200"/>
              </a:spcAft>
              <a:buSzPct val="100000"/>
              <a:buNone/>
            </a:pPr>
            <a:endParaRPr lang="en-GB" sz="1700" dirty="0" smtClean="0"/>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17</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925687"/>
            <a:ext cx="7772400" cy="666045"/>
          </a:xfrm>
        </p:spPr>
        <p:txBody>
          <a:bodyPr/>
          <a:lstStyle/>
          <a:p>
            <a:r>
              <a:rPr lang="en-GB" dirty="0" err="1" smtClean="0"/>
              <a:t>Odorisation</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742871"/>
            <a:ext cx="8446912" cy="1478005"/>
          </a:xfrm>
        </p:spPr>
        <p:txBody>
          <a:bodyPr/>
          <a:lstStyle/>
          <a:p>
            <a:pPr marL="225425" indent="-225425" algn="just">
              <a:spcAft>
                <a:spcPts val="1200"/>
              </a:spcAft>
              <a:buSzPct val="100000"/>
            </a:pPr>
            <a:r>
              <a:rPr lang="en-GB" sz="1800" dirty="0" smtClean="0"/>
              <a:t>is identified as </a:t>
            </a:r>
            <a:r>
              <a:rPr lang="en-GB" sz="1800" dirty="0" smtClean="0">
                <a:solidFill>
                  <a:schemeClr val="accent2">
                    <a:lumMod val="75000"/>
                  </a:schemeClr>
                </a:solidFill>
              </a:rPr>
              <a:t>a barrier to market integration;</a:t>
            </a:r>
          </a:p>
          <a:p>
            <a:pPr marL="225425" indent="-225425" algn="just">
              <a:spcAft>
                <a:spcPts val="1200"/>
              </a:spcAft>
              <a:buSzPct val="100000"/>
            </a:pPr>
            <a:r>
              <a:rPr lang="en-GB" sz="1800" dirty="0" smtClean="0"/>
              <a:t>a local problem but with</a:t>
            </a:r>
            <a:r>
              <a:rPr lang="en-GB" sz="1800" dirty="0" smtClean="0">
                <a:solidFill>
                  <a:schemeClr val="accent2">
                    <a:lumMod val="75000"/>
                  </a:schemeClr>
                </a:solidFill>
              </a:rPr>
              <a:t> trans-regional consequences;</a:t>
            </a:r>
          </a:p>
          <a:p>
            <a:pPr marL="225425" indent="-225425" algn="just">
              <a:spcAft>
                <a:spcPts val="1200"/>
              </a:spcAft>
              <a:buSzPct val="100000"/>
            </a:pPr>
            <a:r>
              <a:rPr lang="en-GB" sz="1800" dirty="0" smtClean="0">
                <a:solidFill>
                  <a:schemeClr val="accent2">
                    <a:lumMod val="75000"/>
                  </a:schemeClr>
                </a:solidFill>
              </a:rPr>
              <a:t>Specific problems at hand?</a:t>
            </a:r>
          </a:p>
          <a:p>
            <a:pPr marL="225425" indent="-225425" algn="just">
              <a:spcAft>
                <a:spcPts val="1200"/>
              </a:spcAft>
              <a:buSzPct val="100000"/>
              <a:buNone/>
            </a:pPr>
            <a:r>
              <a:rPr lang="en-GB" sz="1700" dirty="0" smtClean="0"/>
              <a:t>	</a:t>
            </a: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18</a:t>
            </a:fld>
            <a:endParaRPr lang="nl-BE" sz="1600" dirty="0" smtClean="0">
              <a:solidFill>
                <a:srgbClr val="307098"/>
              </a:solidFill>
              <a:ea typeface="ＭＳ Ｐゴシック" pitchFamily="-108" charset="-128"/>
            </a:endParaRPr>
          </a:p>
        </p:txBody>
      </p:sp>
      <p:pic>
        <p:nvPicPr>
          <p:cNvPr id="8" name="Picture 7"/>
          <p:cNvPicPr/>
          <p:nvPr/>
        </p:nvPicPr>
        <p:blipFill>
          <a:blip r:embed="rId3"/>
          <a:srcRect/>
          <a:stretch>
            <a:fillRect/>
          </a:stretch>
        </p:blipFill>
        <p:spPr bwMode="auto">
          <a:xfrm>
            <a:off x="4995081" y="3220876"/>
            <a:ext cx="3316364" cy="2346068"/>
          </a:xfrm>
          <a:prstGeom prst="rect">
            <a:avLst/>
          </a:prstGeom>
          <a:noFill/>
          <a:ln w="9525">
            <a:noFill/>
            <a:miter lim="800000"/>
            <a:headEnd/>
            <a:tailEnd/>
          </a:ln>
        </p:spPr>
      </p:pic>
      <p:sp>
        <p:nvSpPr>
          <p:cNvPr id="9" name="Sous-titre 2"/>
          <p:cNvSpPr txBox="1">
            <a:spLocks/>
          </p:cNvSpPr>
          <p:nvPr/>
        </p:nvSpPr>
        <p:spPr>
          <a:xfrm>
            <a:off x="539045" y="3930578"/>
            <a:ext cx="8446912" cy="1909339"/>
          </a:xfrm>
          <a:prstGeom prst="rect">
            <a:avLst/>
          </a:prstGeom>
        </p:spPr>
        <p:txBody>
          <a:bodyPr/>
          <a:lstStyle/>
          <a:p>
            <a:pPr marL="225425" marR="0" lvl="0" indent="-225425" algn="just" defTabSz="914400" rtl="0" eaLnBrk="1" fontAlgn="base" latinLnBrk="0" hangingPunct="1">
              <a:lnSpc>
                <a:spcPct val="100000"/>
              </a:lnSpc>
              <a:spcBef>
                <a:spcPct val="0"/>
              </a:spcBef>
              <a:spcAft>
                <a:spcPts val="1200"/>
              </a:spcAft>
              <a:buClr>
                <a:srgbClr val="005BAB"/>
              </a:buClr>
              <a:buSzPct val="100000"/>
              <a:buFont typeface="Arial" pitchFamily="34" charset="0"/>
              <a:buChar char="•"/>
              <a:tabLst/>
              <a:defRPr/>
            </a:pPr>
            <a:r>
              <a:rPr kumimoji="0" lang="en-GB" sz="1700" b="0" i="0" u="none" strike="noStrike" kern="0" cap="none" spc="0" normalizeH="0" baseline="0" noProof="0" dirty="0" smtClean="0">
                <a:ln>
                  <a:noFill/>
                </a:ln>
                <a:solidFill>
                  <a:schemeClr val="accent2">
                    <a:lumMod val="75000"/>
                  </a:schemeClr>
                </a:solidFill>
                <a:effectLst/>
                <a:uLnTx/>
                <a:uFillTx/>
                <a:latin typeface="+mn-lt"/>
                <a:ea typeface="ＭＳ Ｐゴシック" pitchFamily="-108" charset="-128"/>
                <a:cs typeface="+mn-cs"/>
              </a:rPr>
              <a:t>Options:</a:t>
            </a:r>
          </a:p>
          <a:p>
            <a:pPr marL="682625" marR="0" lvl="1" indent="-225425" algn="just" defTabSz="914400" rtl="0" eaLnBrk="1" fontAlgn="base" latinLnBrk="0" hangingPunct="1">
              <a:lnSpc>
                <a:spcPct val="100000"/>
              </a:lnSpc>
              <a:spcBef>
                <a:spcPct val="0"/>
              </a:spcBef>
              <a:spcAft>
                <a:spcPts val="1200"/>
              </a:spcAft>
              <a:buClr>
                <a:srgbClr val="005BAB"/>
              </a:buClr>
              <a:buSzPct val="100000"/>
              <a:buFont typeface="Trebuchet MS" pitchFamily="34" charset="0"/>
              <a:buNone/>
              <a:tabLst/>
              <a:defRPr/>
            </a:pPr>
            <a:r>
              <a:rPr kumimoji="0" lang="en-GB" sz="1600" b="0" i="0" u="none" strike="noStrike" kern="0" cap="none" spc="0" normalizeH="0" baseline="0" noProof="0" dirty="0" smtClean="0">
                <a:ln>
                  <a:noFill/>
                </a:ln>
                <a:solidFill>
                  <a:schemeClr val="tx1">
                    <a:tint val="75000"/>
                  </a:schemeClr>
                </a:solidFill>
                <a:effectLst/>
                <a:uLnTx/>
                <a:uFillTx/>
                <a:latin typeface="+mn-lt"/>
                <a:ea typeface="ＭＳ Ｐゴシック" pitchFamily="-108" charset="-128"/>
              </a:rPr>
              <a:t>1.		no further EU action;</a:t>
            </a:r>
          </a:p>
          <a:p>
            <a:pPr marL="682625" lvl="1" indent="-225425" algn="just" defTabSz="914400" fontAlgn="base">
              <a:spcBef>
                <a:spcPct val="0"/>
              </a:spcBef>
              <a:spcAft>
                <a:spcPts val="1200"/>
              </a:spcAft>
              <a:buClr>
                <a:srgbClr val="005BAB"/>
              </a:buClr>
              <a:buSzPct val="100000"/>
            </a:pPr>
            <a:r>
              <a:rPr lang="en-GB" sz="1600" kern="0" dirty="0" smtClean="0">
                <a:solidFill>
                  <a:schemeClr val="tx1">
                    <a:tint val="75000"/>
                  </a:schemeClr>
                </a:solidFill>
                <a:ea typeface="ＭＳ Ｐゴシック" pitchFamily="-108" charset="-128"/>
              </a:rPr>
              <a:t>2.		case by case resolution;</a:t>
            </a:r>
          </a:p>
          <a:p>
            <a:pPr marL="682625" lvl="1" indent="-225425" algn="just" defTabSz="914400" fontAlgn="base">
              <a:spcBef>
                <a:spcPct val="0"/>
              </a:spcBef>
              <a:spcAft>
                <a:spcPts val="1200"/>
              </a:spcAft>
              <a:buClr>
                <a:srgbClr val="005BAB"/>
              </a:buClr>
              <a:buSzPct val="100000"/>
            </a:pPr>
            <a:r>
              <a:rPr lang="en-GB" sz="1600" kern="0" dirty="0" smtClean="0">
                <a:solidFill>
                  <a:schemeClr val="tx1">
                    <a:tint val="75000"/>
                  </a:schemeClr>
                </a:solidFill>
                <a:ea typeface="ＭＳ Ｐゴシック" pitchFamily="-108" charset="-128"/>
              </a:rPr>
              <a:t>3.		harmonisation rule;</a:t>
            </a:r>
          </a:p>
          <a:p>
            <a:pPr marL="273050" marR="0" lvl="1" indent="-225425" algn="just" defTabSz="914400" rtl="0" eaLnBrk="1" fontAlgn="base" latinLnBrk="0" hangingPunct="1">
              <a:lnSpc>
                <a:spcPct val="100000"/>
              </a:lnSpc>
              <a:spcBef>
                <a:spcPct val="0"/>
              </a:spcBef>
              <a:spcAft>
                <a:spcPts val="1200"/>
              </a:spcAft>
              <a:buClr>
                <a:srgbClr val="005BAB"/>
              </a:buClr>
              <a:buSzPct val="100000"/>
              <a:buFont typeface="Arial" pitchFamily="34" charset="0"/>
              <a:buChar char="•"/>
              <a:tabLst/>
              <a:defRPr/>
            </a:pPr>
            <a:r>
              <a:rPr lang="en-GB" sz="1700" kern="0" dirty="0" smtClean="0">
                <a:solidFill>
                  <a:schemeClr val="accent2">
                    <a:lumMod val="75000"/>
                  </a:schemeClr>
                </a:solidFill>
                <a:ea typeface="ＭＳ Ｐゴシック" pitchFamily="-108" charset="-128"/>
              </a:rPr>
              <a:t>Do other options exist?</a:t>
            </a:r>
          </a:p>
          <a:p>
            <a:pPr marL="225425" marR="0" lvl="0" indent="-225425" algn="just" defTabSz="914400" rtl="0" eaLnBrk="1" fontAlgn="base" latinLnBrk="0" hangingPunct="1">
              <a:lnSpc>
                <a:spcPct val="100000"/>
              </a:lnSpc>
              <a:spcBef>
                <a:spcPct val="0"/>
              </a:spcBef>
              <a:spcAft>
                <a:spcPts val="1200"/>
              </a:spcAft>
              <a:buClr>
                <a:srgbClr val="005BAB"/>
              </a:buClr>
              <a:buSzPct val="100000"/>
              <a:buFont typeface="Arial" pitchFamily="34" charset="0"/>
              <a:buNone/>
              <a:tabLst/>
              <a:defRPr/>
            </a:pPr>
            <a:endParaRPr kumimoji="0" lang="en-GB" sz="1700" b="0" i="0" u="none" strike="noStrike" kern="0" cap="none" spc="0" normalizeH="0" baseline="0" noProof="0" dirty="0" smtClean="0">
              <a:ln>
                <a:noFill/>
              </a:ln>
              <a:solidFill>
                <a:schemeClr val="tx1">
                  <a:tint val="75000"/>
                </a:schemeClr>
              </a:solidFill>
              <a:effectLst/>
              <a:uLnTx/>
              <a:uFillTx/>
              <a:latin typeface="+mn-lt"/>
              <a:ea typeface="ＭＳ Ｐゴシック" pitchFamily="-108" charset="-128"/>
              <a:cs typeface="+mn-cs"/>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Units Harmonisation</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862666"/>
            <a:ext cx="8119534" cy="4391377"/>
          </a:xfrm>
        </p:spPr>
        <p:txBody>
          <a:bodyPr/>
          <a:lstStyle/>
          <a:p>
            <a:pPr marL="225425" indent="-225425" algn="just">
              <a:spcAft>
                <a:spcPts val="1200"/>
              </a:spcAft>
              <a:buSzPct val="100000"/>
            </a:pPr>
            <a:r>
              <a:rPr lang="en-GB" sz="1800" dirty="0" smtClean="0">
                <a:solidFill>
                  <a:schemeClr val="accent2">
                    <a:lumMod val="75000"/>
                  </a:schemeClr>
                </a:solidFill>
              </a:rPr>
              <a:t>barrier to trade &amp; inefficient functioning of the market </a:t>
            </a:r>
            <a:r>
              <a:rPr lang="en-GB" sz="1800" dirty="0" smtClean="0"/>
              <a:t>being identified: </a:t>
            </a:r>
          </a:p>
          <a:p>
            <a:pPr marL="682625" lvl="1" indent="-225425" algn="just">
              <a:spcAft>
                <a:spcPts val="1200"/>
              </a:spcAft>
              <a:buSzPct val="100000"/>
            </a:pPr>
            <a:r>
              <a:rPr lang="en-GB" sz="1600" dirty="0" smtClean="0"/>
              <a:t> various unit references add complexity and costs to the daily activity of network users;</a:t>
            </a:r>
          </a:p>
          <a:p>
            <a:pPr marL="225425" indent="-225425" algn="just">
              <a:spcAft>
                <a:spcPts val="1200"/>
              </a:spcAft>
              <a:buSzPct val="100000"/>
            </a:pPr>
            <a:r>
              <a:rPr lang="en-GB" sz="1800" dirty="0" smtClean="0">
                <a:solidFill>
                  <a:schemeClr val="accent2">
                    <a:lumMod val="75000"/>
                  </a:schemeClr>
                </a:solidFill>
              </a:rPr>
              <a:t>How to judge the scale of the problem : between </a:t>
            </a:r>
            <a:r>
              <a:rPr lang="en-GB" sz="1800" dirty="0" smtClean="0"/>
              <a:t>network users, traders, transmission system operators, other adjacent operators?</a:t>
            </a:r>
          </a:p>
          <a:p>
            <a:pPr marL="225425" indent="-225425" algn="just">
              <a:spcAft>
                <a:spcPts val="1200"/>
              </a:spcAft>
              <a:buSzPct val="100000"/>
            </a:pPr>
            <a:endParaRPr lang="en-GB" sz="1800" dirty="0" smtClean="0"/>
          </a:p>
          <a:p>
            <a:pPr marL="225425" indent="-225425" algn="just">
              <a:spcAft>
                <a:spcPts val="1200"/>
              </a:spcAft>
              <a:buSzPct val="100000"/>
            </a:pPr>
            <a:endParaRPr lang="en-GB" sz="1800" dirty="0" smtClean="0"/>
          </a:p>
          <a:p>
            <a:pPr marL="225425" indent="-225425" algn="just">
              <a:spcAft>
                <a:spcPts val="1200"/>
              </a:spcAft>
              <a:buSzPct val="100000"/>
            </a:pPr>
            <a:r>
              <a:rPr lang="en-GB" sz="1800" dirty="0" smtClean="0">
                <a:solidFill>
                  <a:schemeClr val="accent2">
                    <a:lumMod val="75000"/>
                  </a:schemeClr>
                </a:solidFill>
              </a:rPr>
              <a:t>EASEE-gas CBP </a:t>
            </a:r>
            <a:r>
              <a:rPr lang="en-GB" sz="1800" dirty="0" smtClean="0"/>
              <a:t>provides for a solution:</a:t>
            </a:r>
          </a:p>
          <a:p>
            <a:pPr marL="682625" lvl="1" indent="-225425" algn="just">
              <a:spcAft>
                <a:spcPts val="1200"/>
              </a:spcAft>
              <a:buSzPct val="100000"/>
            </a:pPr>
            <a:r>
              <a:rPr lang="en-GB" sz="1600" dirty="0" smtClean="0"/>
              <a:t>Could that be considered as “</a:t>
            </a:r>
            <a:r>
              <a:rPr lang="en-GB" sz="1800" dirty="0" smtClean="0">
                <a:solidFill>
                  <a:schemeClr val="accent2">
                    <a:lumMod val="75000"/>
                  </a:schemeClr>
                </a:solidFill>
                <a:cs typeface="+mn-cs"/>
              </a:rPr>
              <a:t>the</a:t>
            </a:r>
            <a:r>
              <a:rPr lang="en-GB" sz="1600" dirty="0" smtClean="0"/>
              <a:t> </a:t>
            </a:r>
            <a:r>
              <a:rPr lang="en-GB" sz="1800" dirty="0" smtClean="0">
                <a:solidFill>
                  <a:schemeClr val="accent2">
                    <a:lumMod val="75000"/>
                  </a:schemeClr>
                </a:solidFill>
                <a:cs typeface="+mn-cs"/>
              </a:rPr>
              <a:t>solution”</a:t>
            </a:r>
            <a:r>
              <a:rPr lang="en-GB" sz="1600" dirty="0" smtClean="0"/>
              <a:t>?</a:t>
            </a:r>
          </a:p>
          <a:p>
            <a:pPr marL="682625" lvl="1" indent="-225425" algn="just">
              <a:spcAft>
                <a:spcPts val="1200"/>
              </a:spcAft>
              <a:buSzPct val="100000"/>
            </a:pPr>
            <a:r>
              <a:rPr lang="en-GB" sz="1600" dirty="0" smtClean="0"/>
              <a:t>Are there any other alternatives?</a:t>
            </a:r>
            <a:endParaRPr lang="en-GB" sz="1600" dirty="0"/>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19</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9045" y="1952975"/>
            <a:ext cx="7272866" cy="508000"/>
          </a:xfrm>
          <a:prstGeom prst="roundRect">
            <a:avLst/>
          </a:prstGeom>
          <a:solidFill>
            <a:srgbClr val="307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re 1"/>
          <p:cNvSpPr>
            <a:spLocks noGrp="1"/>
          </p:cNvSpPr>
          <p:nvPr>
            <p:ph type="ctrTitle"/>
          </p:nvPr>
        </p:nvSpPr>
        <p:spPr/>
        <p:txBody>
          <a:bodyPr/>
          <a:lstStyle/>
          <a:p>
            <a:r>
              <a:rPr lang="fr-BE" dirty="0" smtClean="0"/>
              <a:t>AGENDA</a:t>
            </a:r>
            <a:endParaRPr lang="fr-BE" dirty="0"/>
          </a:p>
        </p:txBody>
      </p:sp>
      <p:sp>
        <p:nvSpPr>
          <p:cNvPr id="3" name="Sous-titre 2"/>
          <p:cNvSpPr>
            <a:spLocks noGrp="1"/>
          </p:cNvSpPr>
          <p:nvPr>
            <p:ph type="subTitle" idx="1"/>
          </p:nvPr>
        </p:nvSpPr>
        <p:spPr>
          <a:xfrm>
            <a:off x="539045" y="1941690"/>
            <a:ext cx="8604954" cy="3691466"/>
          </a:xfrm>
        </p:spPr>
        <p:txBody>
          <a:bodyPr/>
          <a:lstStyle/>
          <a:p>
            <a:pPr>
              <a:spcAft>
                <a:spcPts val="3600"/>
              </a:spcAft>
              <a:buClr>
                <a:schemeClr val="bg1"/>
              </a:buClr>
              <a:buSzPct val="100000"/>
            </a:pPr>
            <a:r>
              <a:rPr lang="en-GB" dirty="0" smtClean="0"/>
              <a:t> </a:t>
            </a:r>
            <a:r>
              <a:rPr lang="en-GB" dirty="0" smtClean="0">
                <a:solidFill>
                  <a:schemeClr val="bg1"/>
                </a:solidFill>
              </a:rPr>
              <a:t>Introduction</a:t>
            </a:r>
          </a:p>
          <a:p>
            <a:pPr marL="800100" lvl="1" indent="-342900" algn="l">
              <a:spcAft>
                <a:spcPts val="3600"/>
              </a:spcAft>
              <a:buSzPct val="100000"/>
              <a:buFont typeface="Wingdings" pitchFamily="2" charset="2"/>
              <a:buChar char="§"/>
            </a:pPr>
            <a:r>
              <a:rPr lang="en-GB" sz="2000" dirty="0" smtClean="0">
                <a:solidFill>
                  <a:srgbClr val="307098"/>
                </a:solidFill>
              </a:rPr>
              <a:t>Steps taken since the last Ad Hoc Expert Group Meeting</a:t>
            </a:r>
          </a:p>
          <a:p>
            <a:pPr marL="800100" lvl="1" indent="-342900" algn="l">
              <a:spcAft>
                <a:spcPts val="3600"/>
              </a:spcAft>
              <a:buSzPct val="100000"/>
              <a:buFont typeface="Wingdings" pitchFamily="2" charset="2"/>
              <a:buChar char="§"/>
            </a:pPr>
            <a:r>
              <a:rPr lang="en-GB" sz="2000" dirty="0" smtClean="0">
                <a:solidFill>
                  <a:srgbClr val="307098"/>
                </a:solidFill>
              </a:rPr>
              <a:t>Problem identification, part of Impact Assessment</a:t>
            </a:r>
          </a:p>
          <a:p>
            <a:pPr>
              <a:spcAft>
                <a:spcPts val="3600"/>
              </a:spcAft>
              <a:buSzPct val="100000"/>
            </a:pPr>
            <a:r>
              <a:rPr lang="en-GB" dirty="0" smtClean="0"/>
              <a:t> Problems identified so far by FG chapter</a:t>
            </a:r>
          </a:p>
          <a:p>
            <a:pPr>
              <a:spcAft>
                <a:spcPts val="3600"/>
              </a:spcAft>
              <a:buSzPct val="100000"/>
            </a:pPr>
            <a:r>
              <a:rPr lang="en-GB" dirty="0" smtClean="0"/>
              <a:t> Next steps</a:t>
            </a: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369332"/>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 &amp; Options</a:t>
            </a:r>
            <a:endParaRPr lang="en-US" b="1" cap="small" dirty="0">
              <a:solidFill>
                <a:schemeClr val="bg1"/>
              </a:solidFill>
              <a:latin typeface="Verdana"/>
              <a:cs typeface="Verdana"/>
            </a:endParaRPr>
          </a:p>
        </p:txBody>
      </p:sp>
      <p:sp>
        <p:nvSpPr>
          <p:cNvPr id="7" name="TextBox 6"/>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2</a:t>
            </a:fld>
            <a:endParaRPr lang="nl-BE" sz="1600" dirty="0" smtClean="0">
              <a:solidFill>
                <a:srgbClr val="307098"/>
              </a:solidFill>
              <a:ea typeface="ＭＳ Ｐゴシック" pitchFamily="-108"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Data Exchange</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1862666"/>
            <a:ext cx="8119534" cy="4391377"/>
          </a:xfrm>
        </p:spPr>
        <p:txBody>
          <a:bodyPr/>
          <a:lstStyle/>
          <a:p>
            <a:pPr marL="225425" indent="-225425" algn="just">
              <a:spcAft>
                <a:spcPts val="1200"/>
              </a:spcAft>
              <a:buSzPct val="100000"/>
            </a:pPr>
            <a:r>
              <a:rPr lang="en-GB" sz="1800" dirty="0" smtClean="0">
                <a:solidFill>
                  <a:schemeClr val="accent2">
                    <a:lumMod val="75000"/>
                  </a:schemeClr>
                </a:solidFill>
              </a:rPr>
              <a:t>barrier to trade and discrimination </a:t>
            </a:r>
            <a:r>
              <a:rPr lang="en-GB" sz="1800" dirty="0" smtClean="0"/>
              <a:t>: various data formats add IT </a:t>
            </a:r>
            <a:r>
              <a:rPr lang="en-GB" sz="1800" dirty="0" smtClean="0">
                <a:solidFill>
                  <a:schemeClr val="accent2">
                    <a:lumMod val="75000"/>
                  </a:schemeClr>
                </a:solidFill>
              </a:rPr>
              <a:t>costs</a:t>
            </a:r>
            <a:r>
              <a:rPr lang="en-GB" sz="1800" dirty="0" smtClean="0"/>
              <a:t> to the daily activity of network users. The entry cost might penalise small shippers more than incumbents; </a:t>
            </a:r>
          </a:p>
          <a:p>
            <a:pPr marL="225425" indent="-225425" algn="just">
              <a:spcAft>
                <a:spcPts val="1200"/>
              </a:spcAft>
              <a:buSzPct val="100000"/>
            </a:pPr>
            <a:r>
              <a:rPr lang="en-GB" sz="1800" dirty="0" smtClean="0"/>
              <a:t>Can a </a:t>
            </a:r>
            <a:r>
              <a:rPr lang="en-GB" sz="1800" dirty="0" smtClean="0">
                <a:solidFill>
                  <a:schemeClr val="accent2">
                    <a:lumMod val="75000"/>
                  </a:schemeClr>
                </a:solidFill>
              </a:rPr>
              <a:t>specific example of a problem </a:t>
            </a:r>
            <a:r>
              <a:rPr lang="en-GB" sz="1800" dirty="0" smtClean="0"/>
              <a:t>resulting from a lack of harmonisation regarding data exchange be provided? </a:t>
            </a:r>
          </a:p>
          <a:p>
            <a:pPr marL="225425" lvl="0" indent="-225425" algn="just">
              <a:spcAft>
                <a:spcPts val="1200"/>
              </a:spcAft>
              <a:buSzPct val="100000"/>
              <a:defRPr/>
            </a:pPr>
            <a:endParaRPr lang="en-GB" sz="1700" dirty="0" smtClean="0">
              <a:solidFill>
                <a:schemeClr val="accent2">
                  <a:lumMod val="75000"/>
                </a:schemeClr>
              </a:solidFill>
            </a:endParaRPr>
          </a:p>
          <a:p>
            <a:pPr marL="225425" lvl="0" indent="-225425" algn="just">
              <a:spcAft>
                <a:spcPts val="1200"/>
              </a:spcAft>
              <a:buSzPct val="100000"/>
              <a:defRPr/>
            </a:pPr>
            <a:r>
              <a:rPr lang="en-GB" sz="1700" dirty="0" smtClean="0">
                <a:solidFill>
                  <a:schemeClr val="accent2">
                    <a:lumMod val="75000"/>
                  </a:schemeClr>
                </a:solidFill>
              </a:rPr>
              <a:t>Options</a:t>
            </a:r>
            <a:r>
              <a:rPr lang="en-GB" sz="1700" baseline="30000" dirty="0" smtClean="0">
                <a:solidFill>
                  <a:schemeClr val="accent2">
                    <a:lumMod val="75000"/>
                  </a:schemeClr>
                </a:solidFill>
              </a:rPr>
              <a:t>*</a:t>
            </a:r>
            <a:r>
              <a:rPr lang="en-GB" sz="1700" dirty="0" smtClean="0">
                <a:solidFill>
                  <a:schemeClr val="accent2">
                    <a:lumMod val="75000"/>
                  </a:schemeClr>
                </a:solidFill>
              </a:rPr>
              <a:t>:</a:t>
            </a:r>
          </a:p>
          <a:p>
            <a:pPr marL="682625" lvl="1" indent="-225425" algn="just">
              <a:spcAft>
                <a:spcPts val="1200"/>
              </a:spcAft>
              <a:buSzPct val="100000"/>
              <a:defRPr/>
            </a:pPr>
            <a:r>
              <a:rPr lang="en-GB" sz="1600" dirty="0" smtClean="0"/>
              <a:t>1.		no further EU action;</a:t>
            </a:r>
          </a:p>
          <a:p>
            <a:pPr marL="682625" lvl="1" indent="-225425" algn="just">
              <a:spcAft>
                <a:spcPts val="1200"/>
              </a:spcAft>
              <a:buSzPct val="100000"/>
            </a:pPr>
            <a:r>
              <a:rPr lang="en-GB" sz="1600" dirty="0" smtClean="0"/>
              <a:t>2.		guidance – handbook on a voluntary basis;</a:t>
            </a:r>
          </a:p>
          <a:p>
            <a:pPr marL="682625" lvl="1" indent="-225425" algn="just">
              <a:spcAft>
                <a:spcPts val="1200"/>
              </a:spcAft>
              <a:buSzPct val="100000"/>
            </a:pPr>
            <a:r>
              <a:rPr lang="en-GB" sz="1600" dirty="0" smtClean="0"/>
              <a:t>3.		harmonisation with binding rules;</a:t>
            </a:r>
          </a:p>
          <a:p>
            <a:pPr marL="273050" lvl="1" indent="-225425" algn="just">
              <a:spcAft>
                <a:spcPts val="1200"/>
              </a:spcAft>
              <a:buSzPct val="100000"/>
              <a:defRPr/>
            </a:pPr>
            <a:r>
              <a:rPr lang="en-GB" sz="1700" dirty="0" smtClean="0">
                <a:solidFill>
                  <a:schemeClr val="accent2">
                    <a:lumMod val="75000"/>
                  </a:schemeClr>
                </a:solidFill>
              </a:rPr>
              <a:t>	Do other options exist?</a:t>
            </a: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20</a:t>
            </a:fld>
            <a:endParaRPr lang="nl-BE" sz="1600" dirty="0" smtClean="0">
              <a:solidFill>
                <a:srgbClr val="307098"/>
              </a:solidFill>
              <a:ea typeface="ＭＳ Ｐゴシック" pitchFamily="-108" charset="-128"/>
            </a:endParaRPr>
          </a:p>
        </p:txBody>
      </p:sp>
      <p:sp>
        <p:nvSpPr>
          <p:cNvPr id="8" name="TextBox 7"/>
          <p:cNvSpPr txBox="1"/>
          <p:nvPr/>
        </p:nvSpPr>
        <p:spPr>
          <a:xfrm>
            <a:off x="597096" y="5895847"/>
            <a:ext cx="7673454" cy="523220"/>
          </a:xfrm>
          <a:prstGeom prst="rect">
            <a:avLst/>
          </a:prstGeom>
          <a:noFill/>
        </p:spPr>
        <p:txBody>
          <a:bodyPr wrap="square" rtlCol="0">
            <a:spAutoFit/>
          </a:bodyPr>
          <a:lstStyle/>
          <a:p>
            <a:r>
              <a:rPr lang="en-GB" sz="1400" dirty="0" smtClean="0">
                <a:solidFill>
                  <a:schemeClr val="tx1">
                    <a:tint val="75000"/>
                  </a:schemeClr>
                </a:solidFill>
                <a:ea typeface="ＭＳ Ｐゴシック" pitchFamily="-108" charset="-128"/>
              </a:rPr>
              <a:t>* Note: the legal feasibility of the following options has to be further assessed. For the sake of discussion, all of them are assumed to be legally valid options</a:t>
            </a:r>
            <a:endParaRPr lang="nl-BE" sz="1400" dirty="0" smtClean="0">
              <a:solidFill>
                <a:schemeClr val="tx1">
                  <a:tint val="75000"/>
                </a:schemeClr>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Data Exchange</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7" name="Sous-titre 2"/>
          <p:cNvSpPr>
            <a:spLocks noGrp="1"/>
          </p:cNvSpPr>
          <p:nvPr>
            <p:ph type="subTitle" idx="1"/>
          </p:nvPr>
        </p:nvSpPr>
        <p:spPr>
          <a:xfrm>
            <a:off x="539044" y="2108330"/>
            <a:ext cx="8119534" cy="3582791"/>
          </a:xfrm>
        </p:spPr>
        <p:txBody>
          <a:bodyPr/>
          <a:lstStyle/>
          <a:p>
            <a:pPr marL="225425" lvl="0" indent="-225425" algn="just">
              <a:spcAft>
                <a:spcPts val="1200"/>
              </a:spcAft>
              <a:buSzPct val="100000"/>
              <a:defRPr/>
            </a:pPr>
            <a:r>
              <a:rPr lang="en-GB" sz="1800" dirty="0" smtClean="0">
                <a:solidFill>
                  <a:schemeClr val="accent2">
                    <a:lumMod val="75000"/>
                  </a:schemeClr>
                </a:solidFill>
              </a:rPr>
              <a:t>Possible identified topics to be included in a handbook could be:</a:t>
            </a:r>
          </a:p>
          <a:p>
            <a:pPr lvl="1" algn="l"/>
            <a:r>
              <a:rPr lang="en-GB" sz="1800" dirty="0" smtClean="0"/>
              <a:t>data exchange protocol and format (with reference to EDIG@S)</a:t>
            </a:r>
          </a:p>
          <a:p>
            <a:pPr lvl="1" algn="l"/>
            <a:r>
              <a:rPr lang="en-GB" sz="1800" dirty="0" smtClean="0"/>
              <a:t>confidentiality &amp; Security </a:t>
            </a:r>
            <a:endParaRPr lang="nl-BE" sz="1800" dirty="0" smtClean="0"/>
          </a:p>
          <a:p>
            <a:pPr lvl="1" algn="l"/>
            <a:r>
              <a:rPr lang="en-GB" sz="1800" dirty="0" smtClean="0"/>
              <a:t>implementation guidelines 	</a:t>
            </a:r>
            <a:endParaRPr lang="nl-BE" sz="1800" dirty="0" smtClean="0"/>
          </a:p>
          <a:p>
            <a:pPr lvl="1" algn="l"/>
            <a:r>
              <a:rPr lang="en-GB" sz="1800" dirty="0" smtClean="0"/>
              <a:t>development of new technical solutions </a:t>
            </a:r>
            <a:endParaRPr lang="nl-BE" sz="1800" dirty="0" smtClean="0"/>
          </a:p>
          <a:p>
            <a:pPr lvl="1" algn="l"/>
            <a:r>
              <a:rPr lang="en-GB" sz="1800" dirty="0" smtClean="0"/>
              <a:t>core content of the messages</a:t>
            </a:r>
          </a:p>
          <a:p>
            <a:pPr lvl="1" algn="l"/>
            <a:endParaRPr lang="en-GB" sz="1800" dirty="0" smtClean="0">
              <a:solidFill>
                <a:schemeClr val="accent2">
                  <a:lumMod val="75000"/>
                </a:schemeClr>
              </a:solidFill>
            </a:endParaRPr>
          </a:p>
          <a:p>
            <a:pPr marL="0" lvl="1" indent="273050" algn="l">
              <a:buFont typeface="Arial" pitchFamily="34" charset="0"/>
              <a:buChar char="•"/>
            </a:pPr>
            <a:r>
              <a:rPr lang="en-GB" sz="1800" dirty="0" smtClean="0"/>
              <a:t>Are there topics that you would include or exclude?</a:t>
            </a:r>
          </a:p>
          <a:p>
            <a:pPr marL="0" lvl="1" indent="273050" algn="l">
              <a:buFont typeface="Arial" pitchFamily="34" charset="0"/>
              <a:buChar char="•"/>
            </a:pPr>
            <a:endParaRPr lang="en-GB" sz="1800" dirty="0" smtClean="0"/>
          </a:p>
          <a:p>
            <a:pPr marL="0" lvl="1" indent="273050" algn="l">
              <a:buFont typeface="Arial" pitchFamily="34" charset="0"/>
              <a:buChar char="•"/>
            </a:pPr>
            <a:r>
              <a:rPr lang="en-GB" sz="1800" dirty="0" smtClean="0"/>
              <a:t>Can you relate your answer to any practical problem that you faced</a:t>
            </a:r>
            <a:endParaRPr lang="en-GB" sz="1800" dirty="0" smtClean="0">
              <a:solidFill>
                <a:schemeClr val="accent2">
                  <a:lumMod val="75000"/>
                </a:schemeClr>
              </a:solidFill>
              <a:cs typeface="+mn-cs"/>
            </a:endParaRP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21</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568415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812797"/>
            <a:ext cx="7772400" cy="767645"/>
          </a:xfrm>
        </p:spPr>
        <p:txBody>
          <a:bodyPr/>
          <a:lstStyle/>
          <a:p>
            <a:r>
              <a:rPr lang="en-US" dirty="0" smtClean="0"/>
              <a:t>Next steps :</a:t>
            </a:r>
            <a:endParaRPr lang="en-US" dirty="0">
              <a:solidFill>
                <a:srgbClr val="00B050"/>
              </a:solidFill>
            </a:endParaRPr>
          </a:p>
        </p:txBody>
      </p:sp>
      <p:sp>
        <p:nvSpPr>
          <p:cNvPr id="3" name="Sous-titre 2"/>
          <p:cNvSpPr>
            <a:spLocks noGrp="1"/>
          </p:cNvSpPr>
          <p:nvPr>
            <p:ph type="subTitle" idx="1"/>
          </p:nvPr>
        </p:nvSpPr>
        <p:spPr>
          <a:xfrm>
            <a:off x="539044" y="3548416"/>
            <a:ext cx="8277577" cy="2388362"/>
          </a:xfrm>
        </p:spPr>
        <p:txBody>
          <a:bodyPr/>
          <a:lstStyle/>
          <a:p>
            <a:pPr marL="225425" indent="-225425" algn="just">
              <a:spcAft>
                <a:spcPts val="300"/>
              </a:spcAft>
              <a:buSzPct val="100000"/>
            </a:pPr>
            <a:r>
              <a:rPr lang="en-US" sz="1800" dirty="0" smtClean="0">
                <a:solidFill>
                  <a:schemeClr val="accent2">
                    <a:lumMod val="75000"/>
                  </a:schemeClr>
                </a:solidFill>
              </a:rPr>
              <a:t>Way forward:</a:t>
            </a:r>
          </a:p>
          <a:p>
            <a:pPr marL="225425" indent="-225425" algn="just">
              <a:spcAft>
                <a:spcPts val="300"/>
              </a:spcAft>
              <a:buSzPct val="100000"/>
            </a:pPr>
            <a:endParaRPr lang="en-US" sz="1800" dirty="0" smtClean="0">
              <a:solidFill>
                <a:schemeClr val="accent2">
                  <a:lumMod val="75000"/>
                </a:schemeClr>
              </a:solidFill>
            </a:endParaRPr>
          </a:p>
          <a:p>
            <a:pPr marL="742950" lvl="1" indent="-285750" algn="just">
              <a:spcAft>
                <a:spcPts val="300"/>
              </a:spcAft>
              <a:buSzPct val="100000"/>
              <a:buFont typeface="Wingdings" pitchFamily="2" charset="2"/>
              <a:buChar char="§"/>
            </a:pPr>
            <a:r>
              <a:rPr lang="en-US" sz="1800" dirty="0" smtClean="0">
                <a:cs typeface="+mn-cs"/>
              </a:rPr>
              <a:t>TF to </a:t>
            </a:r>
            <a:r>
              <a:rPr lang="en-US" sz="1800" dirty="0">
                <a:cs typeface="+mn-cs"/>
              </a:rPr>
              <a:t>proceed </a:t>
            </a:r>
            <a:r>
              <a:rPr lang="en-US" sz="1800" dirty="0" smtClean="0">
                <a:cs typeface="+mn-cs"/>
              </a:rPr>
              <a:t>with </a:t>
            </a:r>
            <a:r>
              <a:rPr lang="en-US" sz="1800" dirty="0">
                <a:cs typeface="+mn-cs"/>
              </a:rPr>
              <a:t>the selection of </a:t>
            </a:r>
            <a:r>
              <a:rPr lang="en-US" sz="1800" dirty="0" smtClean="0">
                <a:cs typeface="+mn-cs"/>
              </a:rPr>
              <a:t>the relevant problems and find adequate policy solutions;</a:t>
            </a:r>
          </a:p>
          <a:p>
            <a:pPr marL="742950" lvl="1" indent="-285750" algn="just">
              <a:spcAft>
                <a:spcPts val="300"/>
              </a:spcAft>
              <a:buSzPct val="100000"/>
              <a:buFont typeface="Wingdings" pitchFamily="2" charset="2"/>
              <a:buChar char="§"/>
            </a:pPr>
            <a:r>
              <a:rPr lang="en-US" sz="1800" dirty="0" smtClean="0">
                <a:cs typeface="+mn-cs"/>
              </a:rPr>
              <a:t>“Nominations” to be taken over within Balancing development process;</a:t>
            </a:r>
          </a:p>
          <a:p>
            <a:pPr marL="742950" lvl="1" indent="-285750" algn="just">
              <a:spcAft>
                <a:spcPts val="300"/>
              </a:spcAft>
              <a:buSzPct val="100000"/>
              <a:buFont typeface="Wingdings" pitchFamily="2" charset="2"/>
              <a:buChar char="§"/>
            </a:pPr>
            <a:r>
              <a:rPr lang="en-US" sz="1800" dirty="0" smtClean="0">
                <a:cs typeface="+mn-cs"/>
              </a:rPr>
              <a:t>Next deadline: Launch of consultation on IA and FG in March</a:t>
            </a: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6" name="TextBox 5"/>
          <p:cNvSpPr txBox="1"/>
          <p:nvPr/>
        </p:nvSpPr>
        <p:spPr>
          <a:xfrm>
            <a:off x="8612372" y="6485883"/>
            <a:ext cx="457350"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22</a:t>
            </a:fld>
            <a:endParaRPr lang="nl-BE" sz="1600" dirty="0" smtClean="0">
              <a:solidFill>
                <a:srgbClr val="307098"/>
              </a:solidFill>
              <a:ea typeface="ＭＳ Ｐゴシック" pitchFamily="-108" charset="-128"/>
            </a:endParaRPr>
          </a:p>
        </p:txBody>
      </p:sp>
      <p:pic>
        <p:nvPicPr>
          <p:cNvPr id="7" name="Picture 6"/>
          <p:cNvPicPr/>
          <p:nvPr/>
        </p:nvPicPr>
        <p:blipFill>
          <a:blip r:embed="rId2"/>
          <a:srcRect/>
          <a:stretch>
            <a:fillRect/>
          </a:stretch>
        </p:blipFill>
        <p:spPr bwMode="auto">
          <a:xfrm>
            <a:off x="2483893" y="1580441"/>
            <a:ext cx="3535289" cy="1599487"/>
          </a:xfrm>
          <a:prstGeom prst="rect">
            <a:avLst/>
          </a:prstGeom>
          <a:noFill/>
          <a:ln w="9525">
            <a:noFill/>
            <a:miter lim="800000"/>
            <a:headEnd/>
            <a:tailEnd/>
          </a:ln>
        </p:spPr>
      </p:pic>
    </p:spTree>
    <p:extLst>
      <p:ext uri="{BB962C8B-B14F-4D97-AF65-F5344CB8AC3E}">
        <p14:creationId xmlns:p14="http://schemas.microsoft.com/office/powerpoint/2010/main" xmlns="" val="2818377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5"/>
          <p:cNvSpPr txBox="1">
            <a:spLocks noChangeArrowheads="1"/>
          </p:cNvSpPr>
          <p:nvPr/>
        </p:nvSpPr>
        <p:spPr bwMode="auto">
          <a:xfrm>
            <a:off x="1262063" y="1452563"/>
            <a:ext cx="6623050" cy="2286000"/>
          </a:xfrm>
          <a:prstGeom prst="rect">
            <a:avLst/>
          </a:prstGeom>
          <a:noFill/>
          <a:ln w="9525">
            <a:noFill/>
            <a:miter lim="800000"/>
            <a:headEnd/>
            <a:tailEnd/>
          </a:ln>
        </p:spPr>
        <p:txBody>
          <a:bodyPr>
            <a:spAutoFit/>
          </a:bodyPr>
          <a:lstStyle/>
          <a:p>
            <a:pPr algn="ctr"/>
            <a:r>
              <a:rPr lang="en-GB" sz="7200">
                <a:solidFill>
                  <a:schemeClr val="bg1"/>
                </a:solidFill>
              </a:rPr>
              <a:t>Thank you for your attention</a:t>
            </a:r>
          </a:p>
        </p:txBody>
      </p:sp>
      <p:sp>
        <p:nvSpPr>
          <p:cNvPr id="6" name="Content Placeholder 6"/>
          <p:cNvSpPr>
            <a:spLocks/>
          </p:cNvSpPr>
          <p:nvPr/>
        </p:nvSpPr>
        <p:spPr bwMode="auto">
          <a:xfrm>
            <a:off x="251520" y="764704"/>
            <a:ext cx="8447088" cy="5097463"/>
          </a:xfrm>
          <a:prstGeom prst="rect">
            <a:avLst/>
          </a:prstGeom>
          <a:noFill/>
          <a:ln w="9525">
            <a:solidFill>
              <a:schemeClr val="bg1"/>
            </a:solidFill>
            <a:miter lim="800000"/>
            <a:headEnd/>
            <a:tailEnd/>
          </a:ln>
        </p:spPr>
        <p:txBody>
          <a:bodyPr/>
          <a:lstStyle/>
          <a:p>
            <a:pPr marL="444500" indent="-444500" algn="ctr">
              <a:buClr>
                <a:srgbClr val="005BAB"/>
              </a:buClr>
              <a:buSzPct val="400000"/>
              <a:buFont typeface="Trebuchet MS" pitchFamily="34" charset="0"/>
              <a:buNone/>
            </a:pPr>
            <a:endParaRPr lang="en-GB" sz="2800"/>
          </a:p>
        </p:txBody>
      </p:sp>
      <p:pic>
        <p:nvPicPr>
          <p:cNvPr id="7" name="Picture 2" descr="C:\Users\camuscl\AppData\Local\Microsoft\Windows\Temporary Internet Files\Content.IE5\GTVTTPZC\MP900438622[3].jp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colorTemperature colorTemp="4700"/>
                    </a14:imgEffect>
                    <a14:imgEffect>
                      <a14:saturation sat="66000"/>
                    </a14:imgEffect>
                  </a14:imgLayer>
                </a14:imgProps>
              </a:ext>
              <a:ext uri="{28A0092B-C50C-407E-A947-70E740481C1C}">
                <a14:useLocalDpi xmlns:a14="http://schemas.microsoft.com/office/drawing/2010/main" xmlns="" val="0"/>
              </a:ext>
            </a:extLst>
          </a:blip>
          <a:srcRect/>
          <a:stretch>
            <a:fillRect/>
          </a:stretch>
        </p:blipFill>
        <p:spPr bwMode="auto">
          <a:xfrm>
            <a:off x="1763688" y="1340768"/>
            <a:ext cx="5627550" cy="429994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13"/>
          <p:cNvSpPr>
            <a:spLocks noChangeArrowheads="1"/>
          </p:cNvSpPr>
          <p:nvPr/>
        </p:nvSpPr>
        <p:spPr bwMode="auto">
          <a:xfrm>
            <a:off x="1472796" y="764704"/>
            <a:ext cx="6144632" cy="523220"/>
          </a:xfrm>
          <a:prstGeom prst="rect">
            <a:avLst/>
          </a:prstGeom>
          <a:noFill/>
          <a:ln w="9525">
            <a:noFill/>
            <a:miter lim="800000"/>
            <a:headEnd/>
            <a:tailEnd/>
          </a:ln>
          <a:effectLst/>
        </p:spPr>
        <p:txBody>
          <a:bodyPr wrap="none">
            <a:spAutoFit/>
          </a:bodyPr>
          <a:lstStyle/>
          <a:p>
            <a:pPr algn="ctr">
              <a:buClr>
                <a:srgbClr val="005BAB"/>
              </a:buClr>
              <a:buSzPct val="400000"/>
              <a:buFont typeface="Trebuchet MS" pitchFamily="34" charset="0"/>
              <a:buNone/>
            </a:pPr>
            <a:r>
              <a:rPr lang="en-GB" sz="2800" b="1" dirty="0">
                <a:solidFill>
                  <a:schemeClr val="accent6"/>
                </a:solidFill>
                <a:latin typeface="+mj-lt"/>
              </a:rPr>
              <a:t>Thank you for your attention!</a:t>
            </a:r>
          </a:p>
        </p:txBody>
      </p:sp>
      <p:sp>
        <p:nvSpPr>
          <p:cNvPr id="9" name="Segnaposto contenuto 3"/>
          <p:cNvSpPr txBox="1">
            <a:spLocks/>
          </p:cNvSpPr>
          <p:nvPr/>
        </p:nvSpPr>
        <p:spPr>
          <a:xfrm>
            <a:off x="1691680" y="5517232"/>
            <a:ext cx="5566171" cy="969963"/>
          </a:xfrm>
          <a:prstGeom prst="rect">
            <a:avLst/>
          </a:prstGeom>
        </p:spPr>
        <p:txBody>
          <a:bodyPr/>
          <a:lstStyle>
            <a:lvl1pPr marL="444500" indent="-444500" algn="l" rtl="0" eaLnBrk="1" fontAlgn="base" hangingPunct="1">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1" fontAlgn="base" hangingPunct="1">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1" fontAlgn="base" hangingPunct="1">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1" fontAlgn="base" hangingPunct="1">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1" fontAlgn="base" hangingPunct="1">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algn="ctr">
              <a:buFont typeface="Trebuchet MS" pitchFamily="34" charset="0"/>
              <a:buNone/>
            </a:pPr>
            <a:r>
              <a:rPr lang="en-GB" sz="3200" b="1" smtClean="0">
                <a:solidFill>
                  <a:schemeClr val="accent6"/>
                </a:solidFill>
                <a:ea typeface="ＭＳ Ｐゴシック" charset="-128"/>
              </a:rPr>
              <a:t>www.acer.europa.eu</a:t>
            </a:r>
          </a:p>
          <a:p>
            <a:pPr algn="ctr">
              <a:buFont typeface="Trebuchet MS" pitchFamily="34" charset="0"/>
              <a:buNone/>
            </a:pPr>
            <a:endParaRPr lang="en-GB" dirty="0" smtClean="0">
              <a:solidFill>
                <a:schemeClr val="accent6"/>
              </a:solidFill>
              <a:ea typeface="ＭＳ Ｐゴシック" charset="-128"/>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71122" y="4691862"/>
            <a:ext cx="8592255" cy="1161911"/>
          </a:xfrm>
          <a:prstGeom prst="roundRect">
            <a:avLst/>
          </a:prstGeom>
          <a:solidFill>
            <a:srgbClr val="307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re 1"/>
          <p:cNvSpPr>
            <a:spLocks noGrp="1"/>
          </p:cNvSpPr>
          <p:nvPr>
            <p:ph type="ctrTitle"/>
          </p:nvPr>
        </p:nvSpPr>
        <p:spPr>
          <a:xfrm>
            <a:off x="539045" y="1083733"/>
            <a:ext cx="8469488" cy="1038578"/>
          </a:xfrm>
        </p:spPr>
        <p:txBody>
          <a:bodyPr/>
          <a:lstStyle/>
          <a:p>
            <a:r>
              <a:rPr lang="en-GB" dirty="0" smtClean="0"/>
              <a:t>On-going discussions since the Ad Hoc Expert Group Meeting on 7/11 :</a:t>
            </a:r>
            <a:br>
              <a:rPr lang="en-GB" dirty="0" smtClean="0"/>
            </a:br>
            <a:r>
              <a:rPr lang="en-GB" dirty="0" smtClean="0"/>
              <a:t/>
            </a:r>
            <a:br>
              <a:rPr lang="en-GB" dirty="0" smtClean="0"/>
            </a:br>
            <a:endParaRPr lang="en-GB" dirty="0"/>
          </a:p>
        </p:txBody>
      </p:sp>
      <p:sp>
        <p:nvSpPr>
          <p:cNvPr id="4" name="Espace réservé du pied de page 3"/>
          <p:cNvSpPr>
            <a:spLocks noGrp="1"/>
          </p:cNvSpPr>
          <p:nvPr>
            <p:ph type="ftr" sz="quarter" idx="11"/>
          </p:nvPr>
        </p:nvSpPr>
        <p:spPr>
          <a:xfrm>
            <a:off x="228600" y="6459008"/>
            <a:ext cx="7596964"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br>
              <a:rPr lang="en-US" b="1" cap="small" dirty="0" smtClean="0">
                <a:solidFill>
                  <a:schemeClr val="bg1"/>
                </a:solidFill>
                <a:latin typeface="Verdana"/>
                <a:cs typeface="Verdana"/>
              </a:rPr>
            </a:br>
            <a:r>
              <a:rPr lang="en-US" b="1" cap="small" dirty="0" smtClean="0">
                <a:solidFill>
                  <a:schemeClr val="bg1"/>
                </a:solidFill>
                <a:latin typeface="Verdana"/>
                <a:cs typeface="Verdana"/>
              </a:rPr>
              <a:t>Introduction : Timeline of the discussions</a:t>
            </a:r>
            <a:endParaRPr lang="en-US" b="1" cap="small" dirty="0">
              <a:solidFill>
                <a:schemeClr val="bg1"/>
              </a:solidFill>
              <a:latin typeface="Verdana"/>
              <a:cs typeface="Verdana"/>
            </a:endParaRPr>
          </a:p>
        </p:txBody>
      </p:sp>
      <p:sp>
        <p:nvSpPr>
          <p:cNvPr id="9" name="Sous-titre 2"/>
          <p:cNvSpPr>
            <a:spLocks noGrp="1"/>
          </p:cNvSpPr>
          <p:nvPr>
            <p:ph type="subTitle" idx="1"/>
          </p:nvPr>
        </p:nvSpPr>
        <p:spPr>
          <a:xfrm>
            <a:off x="371122" y="2190041"/>
            <a:ext cx="8401755" cy="3725337"/>
          </a:xfrm>
        </p:spPr>
        <p:txBody>
          <a:bodyPr/>
          <a:lstStyle/>
          <a:p>
            <a:pPr indent="282575" algn="just">
              <a:spcAft>
                <a:spcPts val="600"/>
              </a:spcAft>
              <a:buSzPct val="100000"/>
            </a:pPr>
            <a:r>
              <a:rPr lang="en-GB" sz="2000" dirty="0" smtClean="0">
                <a:solidFill>
                  <a:schemeClr val="accent2">
                    <a:lumMod val="75000"/>
                  </a:schemeClr>
                </a:solidFill>
              </a:rPr>
              <a:t>Six issues are identified since scoping exercise in 2011;</a:t>
            </a:r>
          </a:p>
          <a:p>
            <a:pPr marL="282575" indent="-282575" algn="just">
              <a:spcAft>
                <a:spcPts val="600"/>
              </a:spcAft>
              <a:buSzPct val="100000"/>
            </a:pPr>
            <a:r>
              <a:rPr lang="en-GB" sz="2000" dirty="0" smtClean="0">
                <a:solidFill>
                  <a:schemeClr val="accent2">
                    <a:lumMod val="75000"/>
                  </a:schemeClr>
                </a:solidFill>
              </a:rPr>
              <a:t>The drafting of the FG text is put on hold, as ACER decided internally to start the process of the initial impact assessment to support the FG text </a:t>
            </a:r>
            <a:r>
              <a:rPr lang="en-GB" sz="2000" dirty="0" smtClean="0"/>
              <a:t>(problem inventory basis of today’s discussion)</a:t>
            </a:r>
            <a:r>
              <a:rPr lang="en-GB" sz="2000" dirty="0" smtClean="0">
                <a:solidFill>
                  <a:schemeClr val="accent2">
                    <a:lumMod val="75000"/>
                  </a:schemeClr>
                </a:solidFill>
              </a:rPr>
              <a:t>;</a:t>
            </a:r>
          </a:p>
          <a:p>
            <a:pPr marL="282575" indent="-282575" algn="just">
              <a:spcAft>
                <a:spcPts val="600"/>
              </a:spcAft>
              <a:buSzPct val="100000"/>
            </a:pPr>
            <a:r>
              <a:rPr lang="en-GB" sz="2000" dirty="0" smtClean="0">
                <a:solidFill>
                  <a:schemeClr val="accent2">
                    <a:lumMod val="75000"/>
                  </a:schemeClr>
                </a:solidFill>
              </a:rPr>
              <a:t>Invitation letter of EC sent to ACER on 31/01/2012</a:t>
            </a:r>
          </a:p>
          <a:p>
            <a:pPr marL="342900" indent="-342900" algn="just">
              <a:spcAft>
                <a:spcPts val="1800"/>
              </a:spcAft>
              <a:buClr>
                <a:schemeClr val="bg1"/>
              </a:buClr>
              <a:buSzPct val="100000"/>
              <a:buFont typeface="Wingdings" pitchFamily="2" charset="2"/>
              <a:buChar char="Ø"/>
            </a:pPr>
            <a:endParaRPr lang="en-GB" sz="2000" dirty="0" smtClean="0">
              <a:solidFill>
                <a:schemeClr val="bg1"/>
              </a:solidFill>
            </a:endParaRPr>
          </a:p>
          <a:p>
            <a:pPr marL="342900" indent="-342900" algn="just">
              <a:spcAft>
                <a:spcPts val="1800"/>
              </a:spcAft>
              <a:buClr>
                <a:schemeClr val="bg1"/>
              </a:buClr>
              <a:buSzPct val="100000"/>
              <a:buFont typeface="Wingdings" pitchFamily="2" charset="2"/>
              <a:buChar char="Ø"/>
            </a:pPr>
            <a:r>
              <a:rPr lang="en-GB" sz="2000" dirty="0" smtClean="0">
                <a:solidFill>
                  <a:schemeClr val="bg1"/>
                </a:solidFill>
              </a:rPr>
              <a:t>Experts are asked to improve the analysis from ACER, by identifying supplementary problems that underpin clear policy options</a:t>
            </a:r>
            <a:endParaRPr lang="en-GB" sz="2000" dirty="0">
              <a:solidFill>
                <a:schemeClr val="bg1"/>
              </a:solidFill>
            </a:endParaRPr>
          </a:p>
        </p:txBody>
      </p:sp>
      <p:sp>
        <p:nvSpPr>
          <p:cNvPr id="7" name="TextBox 6"/>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3</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3785417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61623" y="4312355"/>
            <a:ext cx="8401754" cy="1388532"/>
          </a:xfrm>
          <a:prstGeom prst="roundRect">
            <a:avLst/>
          </a:prstGeom>
          <a:solidFill>
            <a:srgbClr val="307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re 1"/>
          <p:cNvSpPr>
            <a:spLocks noGrp="1"/>
          </p:cNvSpPr>
          <p:nvPr>
            <p:ph type="ctrTitle"/>
          </p:nvPr>
        </p:nvSpPr>
        <p:spPr/>
        <p:txBody>
          <a:bodyPr/>
          <a:lstStyle/>
          <a:p>
            <a:r>
              <a:rPr lang="en-GB" dirty="0" smtClean="0"/>
              <a:t>Problem</a:t>
            </a:r>
            <a:r>
              <a:rPr lang="fr-BE" dirty="0" smtClean="0"/>
              <a:t> Identification</a:t>
            </a:r>
            <a:endParaRPr lang="fr-BE" dirty="0"/>
          </a:p>
        </p:txBody>
      </p:sp>
      <p:sp>
        <p:nvSpPr>
          <p:cNvPr id="3" name="Sous-titre 2"/>
          <p:cNvSpPr>
            <a:spLocks noGrp="1"/>
          </p:cNvSpPr>
          <p:nvPr>
            <p:ph type="subTitle" idx="1"/>
          </p:nvPr>
        </p:nvSpPr>
        <p:spPr>
          <a:xfrm>
            <a:off x="539044" y="1941689"/>
            <a:ext cx="8401755" cy="3984977"/>
          </a:xfrm>
        </p:spPr>
        <p:txBody>
          <a:bodyPr/>
          <a:lstStyle/>
          <a:p>
            <a:pPr indent="282575" algn="just">
              <a:spcAft>
                <a:spcPts val="3600"/>
              </a:spcAft>
              <a:buSzPct val="100000"/>
            </a:pPr>
            <a:r>
              <a:rPr lang="en-GB" sz="2000" dirty="0" smtClean="0"/>
              <a:t>First step of the Impact Assessment</a:t>
            </a:r>
            <a:r>
              <a:rPr lang="en-GB" sz="2000" baseline="30000" dirty="0" smtClean="0"/>
              <a:t>*</a:t>
            </a:r>
            <a:r>
              <a:rPr lang="en-GB" sz="2000" dirty="0" smtClean="0"/>
              <a:t>;</a:t>
            </a:r>
          </a:p>
          <a:p>
            <a:pPr marL="282575" indent="-282575" algn="just">
              <a:spcAft>
                <a:spcPts val="3600"/>
              </a:spcAft>
              <a:buSzPct val="100000"/>
            </a:pPr>
            <a:r>
              <a:rPr lang="en-GB" sz="2000" dirty="0" smtClean="0"/>
              <a:t>ACER mandate: </a:t>
            </a:r>
            <a:r>
              <a:rPr lang="en-GB" sz="2000" i="1" dirty="0" smtClean="0"/>
              <a:t>Art. 6(2) of the Gas Regulation : Each framework guideline shall contribute to non-discrimination, effective competition and the efficient functioning of the market</a:t>
            </a:r>
            <a:r>
              <a:rPr lang="en-GB" sz="2000" dirty="0" smtClean="0"/>
              <a:t>. </a:t>
            </a:r>
          </a:p>
          <a:p>
            <a:pPr marL="457200" indent="-457200" algn="just">
              <a:spcAft>
                <a:spcPts val="3600"/>
              </a:spcAft>
              <a:buClr>
                <a:schemeClr val="bg1"/>
              </a:buClr>
              <a:buSzPct val="100000"/>
              <a:buFont typeface="Wingdings" pitchFamily="2" charset="2"/>
              <a:buChar char="Ø"/>
            </a:pPr>
            <a:r>
              <a:rPr lang="en-GB" sz="2400" dirty="0" smtClean="0">
                <a:solidFill>
                  <a:schemeClr val="bg1"/>
                </a:solidFill>
              </a:rPr>
              <a:t>Pragmatic translation of this mandate: carefully identified problems ensure </a:t>
            </a:r>
            <a:r>
              <a:rPr lang="en-GB" sz="2400" dirty="0">
                <a:solidFill>
                  <a:schemeClr val="bg1"/>
                </a:solidFill>
              </a:rPr>
              <a:t>that the Framework </a:t>
            </a:r>
            <a:r>
              <a:rPr lang="en-GB" sz="2400" dirty="0" smtClean="0">
                <a:solidFill>
                  <a:schemeClr val="bg1"/>
                </a:solidFill>
              </a:rPr>
              <a:t>Guidelines deal with real regulatory issues. </a:t>
            </a:r>
            <a:endParaRPr lang="en-GB" sz="2400" dirty="0">
              <a:solidFill>
                <a:schemeClr val="bg1"/>
              </a:solidFill>
            </a:endParaRP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br>
              <a:rPr lang="en-US" b="1" cap="small" dirty="0" smtClean="0">
                <a:solidFill>
                  <a:schemeClr val="bg1"/>
                </a:solidFill>
                <a:latin typeface="Verdana"/>
                <a:cs typeface="Verdana"/>
              </a:rPr>
            </a:br>
            <a:r>
              <a:rPr lang="en-US" b="1" cap="small" dirty="0" smtClean="0">
                <a:solidFill>
                  <a:schemeClr val="bg1"/>
                </a:solidFill>
                <a:latin typeface="Verdana"/>
                <a:cs typeface="Verdana"/>
              </a:rPr>
              <a:t>Introduction : Impact Assessment &amp; Problem ID</a:t>
            </a:r>
            <a:endParaRPr lang="en-US" b="1" cap="small" dirty="0">
              <a:solidFill>
                <a:schemeClr val="bg1"/>
              </a:solidFill>
              <a:latin typeface="Verdana"/>
              <a:cs typeface="Verdana"/>
            </a:endParaRPr>
          </a:p>
        </p:txBody>
      </p:sp>
      <p:sp>
        <p:nvSpPr>
          <p:cNvPr id="7" name="TextBox 6"/>
          <p:cNvSpPr txBox="1"/>
          <p:nvPr/>
        </p:nvSpPr>
        <p:spPr>
          <a:xfrm>
            <a:off x="56443" y="6073425"/>
            <a:ext cx="9031111" cy="261610"/>
          </a:xfrm>
          <a:prstGeom prst="rect">
            <a:avLst/>
          </a:prstGeom>
          <a:noFill/>
        </p:spPr>
        <p:txBody>
          <a:bodyPr wrap="square" rtlCol="0">
            <a:spAutoFit/>
          </a:bodyPr>
          <a:lstStyle/>
          <a:p>
            <a:r>
              <a:rPr lang="en-US" sz="1100" dirty="0">
                <a:solidFill>
                  <a:schemeClr val="tx1">
                    <a:tint val="75000"/>
                  </a:schemeClr>
                </a:solidFill>
                <a:ea typeface="ＭＳ Ｐゴシック" pitchFamily="-108" charset="-128"/>
              </a:rPr>
              <a:t>* See impact assessment guidelines : </a:t>
            </a:r>
            <a:r>
              <a:rPr lang="en-US" sz="1100" dirty="0" smtClean="0">
                <a:solidFill>
                  <a:schemeClr val="tx1">
                    <a:tint val="75000"/>
                  </a:schemeClr>
                </a:solidFill>
                <a:ea typeface="ＭＳ Ｐゴシック" pitchFamily="-108" charset="-128"/>
              </a:rPr>
              <a:t>http</a:t>
            </a:r>
            <a:r>
              <a:rPr lang="en-US" sz="1100" dirty="0">
                <a:solidFill>
                  <a:schemeClr val="tx1">
                    <a:tint val="75000"/>
                  </a:schemeClr>
                </a:solidFill>
                <a:ea typeface="ＭＳ Ｐゴシック" pitchFamily="-108" charset="-128"/>
              </a:rPr>
              <a:t>://ec.europa.eu/governance/impact/commission_guidelines/docs/iag_2009_en.pdf</a:t>
            </a:r>
          </a:p>
        </p:txBody>
      </p:sp>
      <p:sp>
        <p:nvSpPr>
          <p:cNvPr id="9" name="TextBox 8"/>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4</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1455106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Problem Identification: Goals</a:t>
            </a:r>
            <a:r>
              <a:rPr lang="en-GB" baseline="30000" dirty="0" smtClean="0"/>
              <a:t>*</a:t>
            </a:r>
            <a:endParaRPr lang="en-GB" dirty="0"/>
          </a:p>
        </p:txBody>
      </p:sp>
      <p:sp>
        <p:nvSpPr>
          <p:cNvPr id="3" name="Sous-titre 2"/>
          <p:cNvSpPr>
            <a:spLocks noGrp="1"/>
          </p:cNvSpPr>
          <p:nvPr>
            <p:ph type="subTitle" idx="1"/>
          </p:nvPr>
        </p:nvSpPr>
        <p:spPr>
          <a:xfrm>
            <a:off x="539044" y="1738487"/>
            <a:ext cx="8401755" cy="4544766"/>
          </a:xfrm>
        </p:spPr>
        <p:txBody>
          <a:bodyPr/>
          <a:lstStyle/>
          <a:p>
            <a:pPr marL="282575" indent="-282575" algn="just">
              <a:spcAft>
                <a:spcPts val="600"/>
              </a:spcAft>
              <a:buSzPct val="100000"/>
            </a:pPr>
            <a:r>
              <a:rPr lang="en-GB" sz="2000" dirty="0" smtClean="0">
                <a:solidFill>
                  <a:schemeClr val="accent3">
                    <a:lumMod val="65000"/>
                  </a:schemeClr>
                </a:solidFill>
              </a:rPr>
              <a:t>describe </a:t>
            </a:r>
            <a:r>
              <a:rPr lang="en-GB" sz="2000" dirty="0" smtClean="0">
                <a:solidFill>
                  <a:schemeClr val="accent2">
                    <a:lumMod val="75000"/>
                  </a:schemeClr>
                </a:solidFill>
              </a:rPr>
              <a:t>the nature of problem in clear terms </a:t>
            </a:r>
            <a:r>
              <a:rPr lang="en-GB" sz="2000" dirty="0" smtClean="0">
                <a:solidFill>
                  <a:schemeClr val="accent3">
                    <a:lumMod val="65000"/>
                  </a:schemeClr>
                </a:solidFill>
              </a:rPr>
              <a:t>and support the description with </a:t>
            </a:r>
            <a:r>
              <a:rPr lang="en-GB" sz="2000" dirty="0" smtClean="0">
                <a:solidFill>
                  <a:schemeClr val="accent2">
                    <a:lumMod val="75000"/>
                  </a:schemeClr>
                </a:solidFill>
              </a:rPr>
              <a:t>clear evidence ;</a:t>
            </a:r>
          </a:p>
          <a:p>
            <a:pPr marL="282575" indent="-282575" algn="just">
              <a:spcAft>
                <a:spcPts val="600"/>
              </a:spcAft>
              <a:buSzPct val="100000"/>
            </a:pPr>
            <a:r>
              <a:rPr lang="en-GB" sz="2000" dirty="0" smtClean="0">
                <a:solidFill>
                  <a:schemeClr val="accent3">
                    <a:lumMod val="65000"/>
                  </a:schemeClr>
                </a:solidFill>
              </a:rPr>
              <a:t>set out clearly </a:t>
            </a:r>
            <a:r>
              <a:rPr lang="en-GB" sz="2000" dirty="0" smtClean="0">
                <a:solidFill>
                  <a:schemeClr val="accent2">
                    <a:lumMod val="75000"/>
                  </a:schemeClr>
                </a:solidFill>
              </a:rPr>
              <a:t>the scale of the problem </a:t>
            </a:r>
            <a:r>
              <a:rPr lang="en-GB" sz="2000" dirty="0" smtClean="0">
                <a:solidFill>
                  <a:schemeClr val="accent3">
                    <a:lumMod val="65000"/>
                  </a:schemeClr>
                </a:solidFill>
              </a:rPr>
              <a:t>;</a:t>
            </a:r>
          </a:p>
          <a:p>
            <a:pPr marL="282575" indent="-282575" algn="just">
              <a:spcAft>
                <a:spcPts val="600"/>
              </a:spcAft>
              <a:buSzPct val="100000"/>
            </a:pPr>
            <a:r>
              <a:rPr lang="en-GB" sz="2000" dirty="0" smtClean="0">
                <a:solidFill>
                  <a:schemeClr val="accent3">
                    <a:lumMod val="65000"/>
                  </a:schemeClr>
                </a:solidFill>
              </a:rPr>
              <a:t>set out clearly </a:t>
            </a:r>
            <a:r>
              <a:rPr lang="en-GB" sz="2000" dirty="0" smtClean="0">
                <a:solidFill>
                  <a:schemeClr val="accent2">
                    <a:lumMod val="75000"/>
                  </a:schemeClr>
                </a:solidFill>
              </a:rPr>
              <a:t>who is most affected by it </a:t>
            </a:r>
            <a:r>
              <a:rPr lang="en-GB" sz="2000" dirty="0" smtClean="0">
                <a:solidFill>
                  <a:schemeClr val="accent3">
                    <a:lumMod val="65000"/>
                  </a:schemeClr>
                </a:solidFill>
              </a:rPr>
              <a:t>;</a:t>
            </a:r>
          </a:p>
          <a:p>
            <a:pPr marL="282575" indent="-282575" algn="just">
              <a:spcAft>
                <a:spcPts val="600"/>
              </a:spcAft>
              <a:buSzPct val="100000"/>
            </a:pPr>
            <a:r>
              <a:rPr lang="en-GB" sz="2000" dirty="0" smtClean="0">
                <a:solidFill>
                  <a:schemeClr val="accent3">
                    <a:lumMod val="65000"/>
                  </a:schemeClr>
                </a:solidFill>
              </a:rPr>
              <a:t>identify clearly the </a:t>
            </a:r>
            <a:r>
              <a:rPr lang="en-GB" sz="2000" dirty="0" smtClean="0">
                <a:solidFill>
                  <a:schemeClr val="accent2">
                    <a:lumMod val="75000"/>
                  </a:schemeClr>
                </a:solidFill>
              </a:rPr>
              <a:t>drivers or underlying causes </a:t>
            </a:r>
            <a:r>
              <a:rPr lang="en-GB" sz="2000" dirty="0" smtClean="0">
                <a:solidFill>
                  <a:schemeClr val="accent3">
                    <a:lumMod val="65000"/>
                  </a:schemeClr>
                </a:solidFill>
              </a:rPr>
              <a:t>of the problem ;</a:t>
            </a:r>
          </a:p>
          <a:p>
            <a:pPr marL="282575" indent="-282575" algn="just">
              <a:spcAft>
                <a:spcPts val="600"/>
              </a:spcAft>
              <a:buSzPct val="100000"/>
            </a:pPr>
            <a:r>
              <a:rPr lang="en-GB" sz="2000" dirty="0" smtClean="0">
                <a:solidFill>
                  <a:schemeClr val="accent3">
                    <a:lumMod val="65000"/>
                  </a:schemeClr>
                </a:solidFill>
              </a:rPr>
              <a:t>describe </a:t>
            </a:r>
            <a:r>
              <a:rPr lang="en-GB" sz="2000" dirty="0" smtClean="0">
                <a:solidFill>
                  <a:schemeClr val="accent2">
                    <a:lumMod val="75000"/>
                  </a:schemeClr>
                </a:solidFill>
              </a:rPr>
              <a:t>how the problem has developed over time </a:t>
            </a:r>
            <a:r>
              <a:rPr lang="en-GB" sz="2000" dirty="0" smtClean="0">
                <a:solidFill>
                  <a:schemeClr val="accent3">
                    <a:lumMod val="65000"/>
                  </a:schemeClr>
                </a:solidFill>
              </a:rPr>
              <a:t>and how existing policies at Community or Member State level affect it ;</a:t>
            </a:r>
          </a:p>
          <a:p>
            <a:pPr marL="282575" indent="-282575" algn="just">
              <a:spcAft>
                <a:spcPts val="600"/>
              </a:spcAft>
              <a:buSzPct val="100000"/>
            </a:pPr>
            <a:r>
              <a:rPr lang="en-GB" sz="2000" dirty="0" smtClean="0">
                <a:solidFill>
                  <a:schemeClr val="accent2">
                    <a:lumMod val="75000"/>
                  </a:schemeClr>
                </a:solidFill>
              </a:rPr>
              <a:t>identify a clear baseline</a:t>
            </a:r>
            <a:r>
              <a:rPr lang="en-GB" sz="2000" dirty="0" smtClean="0">
                <a:solidFill>
                  <a:schemeClr val="accent3">
                    <a:lumMod val="65000"/>
                  </a:schemeClr>
                </a:solidFill>
              </a:rPr>
              <a:t>, i.e. describe how the problem is likely to develop in the future without further EU action ;</a:t>
            </a:r>
          </a:p>
          <a:p>
            <a:pPr marL="282575" indent="-282575" algn="just">
              <a:spcAft>
                <a:spcPts val="600"/>
              </a:spcAft>
              <a:buSzPct val="100000"/>
            </a:pPr>
            <a:r>
              <a:rPr lang="en-GB" sz="2000" dirty="0" smtClean="0">
                <a:solidFill>
                  <a:schemeClr val="accent3">
                    <a:lumMod val="65000"/>
                  </a:schemeClr>
                </a:solidFill>
              </a:rPr>
              <a:t>identify clearly assumptions made, risks and uncertainty involved.</a:t>
            </a:r>
            <a:endParaRPr lang="en-GB" sz="1800" dirty="0">
              <a:solidFill>
                <a:schemeClr val="bg1"/>
              </a:solidFill>
            </a:endParaRP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br>
              <a:rPr lang="en-US" b="1" cap="small" dirty="0" smtClean="0">
                <a:solidFill>
                  <a:schemeClr val="bg1"/>
                </a:solidFill>
                <a:latin typeface="Verdana"/>
                <a:cs typeface="Verdana"/>
              </a:rPr>
            </a:br>
            <a:r>
              <a:rPr lang="en-US" b="1" cap="small" dirty="0" smtClean="0">
                <a:solidFill>
                  <a:schemeClr val="bg1"/>
                </a:solidFill>
                <a:latin typeface="Verdana"/>
                <a:cs typeface="Verdana"/>
              </a:rPr>
              <a:t>Introduction : Impact Assessment &amp; Problem ID</a:t>
            </a:r>
            <a:endParaRPr lang="en-US" b="1" cap="small" dirty="0">
              <a:solidFill>
                <a:schemeClr val="bg1"/>
              </a:solidFill>
              <a:latin typeface="Verdana"/>
              <a:cs typeface="Verdana"/>
            </a:endParaRPr>
          </a:p>
        </p:txBody>
      </p:sp>
      <p:sp>
        <p:nvSpPr>
          <p:cNvPr id="7" name="TextBox 6"/>
          <p:cNvSpPr txBox="1"/>
          <p:nvPr/>
        </p:nvSpPr>
        <p:spPr>
          <a:xfrm>
            <a:off x="4989693" y="6152448"/>
            <a:ext cx="4391379" cy="261610"/>
          </a:xfrm>
          <a:prstGeom prst="rect">
            <a:avLst/>
          </a:prstGeom>
          <a:noFill/>
        </p:spPr>
        <p:txBody>
          <a:bodyPr wrap="square" rtlCol="0">
            <a:spAutoFit/>
          </a:bodyPr>
          <a:lstStyle/>
          <a:p>
            <a:r>
              <a:rPr lang="en-US" sz="1100" dirty="0">
                <a:solidFill>
                  <a:schemeClr val="tx1">
                    <a:tint val="75000"/>
                  </a:schemeClr>
                </a:solidFill>
                <a:ea typeface="ＭＳ Ｐゴシック" pitchFamily="-108" charset="-128"/>
              </a:rPr>
              <a:t>* See </a:t>
            </a:r>
            <a:r>
              <a:rPr lang="en-US" sz="1100" dirty="0" smtClean="0">
                <a:solidFill>
                  <a:schemeClr val="tx1">
                    <a:tint val="75000"/>
                  </a:schemeClr>
                </a:solidFill>
                <a:ea typeface="ＭＳ Ｐゴシック" pitchFamily="-108" charset="-128"/>
              </a:rPr>
              <a:t>page 21 of the impact </a:t>
            </a:r>
            <a:r>
              <a:rPr lang="en-US" sz="1100" dirty="0">
                <a:solidFill>
                  <a:schemeClr val="tx1">
                    <a:tint val="75000"/>
                  </a:schemeClr>
                </a:solidFill>
                <a:ea typeface="ＭＳ Ｐゴシック" pitchFamily="-108" charset="-128"/>
              </a:rPr>
              <a:t>assessment </a:t>
            </a:r>
            <a:r>
              <a:rPr lang="en-US" sz="1100" dirty="0" smtClean="0">
                <a:solidFill>
                  <a:schemeClr val="tx1">
                    <a:tint val="75000"/>
                  </a:schemeClr>
                </a:solidFill>
                <a:ea typeface="ＭＳ Ｐゴシック" pitchFamily="-108" charset="-128"/>
              </a:rPr>
              <a:t>guidelines</a:t>
            </a:r>
            <a:endParaRPr lang="en-US" sz="1100" dirty="0">
              <a:solidFill>
                <a:schemeClr val="tx1">
                  <a:tint val="75000"/>
                </a:schemeClr>
              </a:solidFill>
              <a:ea typeface="ＭＳ Ｐゴシック" pitchFamily="-108" charset="-128"/>
            </a:endParaRPr>
          </a:p>
        </p:txBody>
      </p:sp>
      <p:sp>
        <p:nvSpPr>
          <p:cNvPr id="8" name="TextBox 7"/>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5</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318417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A problem to be tackled within a FG should :</a:t>
            </a:r>
            <a:endParaRPr lang="en-GB" dirty="0"/>
          </a:p>
        </p:txBody>
      </p:sp>
      <p:sp>
        <p:nvSpPr>
          <p:cNvPr id="3" name="Sous-titre 2"/>
          <p:cNvSpPr>
            <a:spLocks noGrp="1"/>
          </p:cNvSpPr>
          <p:nvPr>
            <p:ph type="subTitle" idx="1"/>
          </p:nvPr>
        </p:nvSpPr>
        <p:spPr>
          <a:xfrm>
            <a:off x="539044" y="2212625"/>
            <a:ext cx="8401755" cy="3465161"/>
          </a:xfrm>
        </p:spPr>
        <p:txBody>
          <a:bodyPr/>
          <a:lstStyle/>
          <a:p>
            <a:pPr marL="282575" indent="-282575" algn="just">
              <a:spcAft>
                <a:spcPts val="1800"/>
              </a:spcAft>
              <a:buSzPct val="100000"/>
            </a:pPr>
            <a:r>
              <a:rPr lang="en-GB" sz="2000" dirty="0" smtClean="0">
                <a:solidFill>
                  <a:schemeClr val="accent3">
                    <a:lumMod val="65000"/>
                  </a:schemeClr>
                </a:solidFill>
              </a:rPr>
              <a:t>be </a:t>
            </a:r>
            <a:r>
              <a:rPr lang="en-GB" sz="2000" dirty="0" smtClean="0">
                <a:solidFill>
                  <a:schemeClr val="accent2">
                    <a:lumMod val="75000"/>
                  </a:schemeClr>
                </a:solidFill>
              </a:rPr>
              <a:t>specific</a:t>
            </a:r>
            <a:r>
              <a:rPr lang="en-GB" sz="2000" dirty="0" smtClean="0">
                <a:solidFill>
                  <a:schemeClr val="accent3">
                    <a:lumMod val="65000"/>
                  </a:schemeClr>
                </a:solidFill>
              </a:rPr>
              <a:t> enough to allow to establish </a:t>
            </a:r>
            <a:r>
              <a:rPr lang="en-GB" sz="2000" dirty="0" smtClean="0">
                <a:solidFill>
                  <a:schemeClr val="accent6"/>
                </a:solidFill>
              </a:rPr>
              <a:t>the link between the remedies and the problem</a:t>
            </a:r>
            <a:r>
              <a:rPr lang="en-GB" sz="2000" dirty="0" smtClean="0">
                <a:solidFill>
                  <a:schemeClr val="accent2">
                    <a:lumMod val="75000"/>
                  </a:schemeClr>
                </a:solidFill>
              </a:rPr>
              <a:t> ;</a:t>
            </a:r>
          </a:p>
          <a:p>
            <a:pPr marL="282575" indent="-282575" algn="just">
              <a:spcAft>
                <a:spcPts val="1800"/>
              </a:spcAft>
              <a:buSzPct val="100000"/>
            </a:pPr>
            <a:r>
              <a:rPr lang="en-GB" sz="2000" dirty="0" smtClean="0">
                <a:solidFill>
                  <a:schemeClr val="accent3">
                    <a:lumMod val="65000"/>
                  </a:schemeClr>
                </a:solidFill>
              </a:rPr>
              <a:t>require </a:t>
            </a:r>
            <a:r>
              <a:rPr lang="en-GB" sz="2000" dirty="0" smtClean="0">
                <a:solidFill>
                  <a:schemeClr val="accent2">
                    <a:lumMod val="75000"/>
                  </a:schemeClr>
                </a:solidFill>
              </a:rPr>
              <a:t>urgent solution</a:t>
            </a:r>
            <a:r>
              <a:rPr lang="en-GB" sz="2000" dirty="0" smtClean="0">
                <a:solidFill>
                  <a:schemeClr val="accent3">
                    <a:lumMod val="65000"/>
                  </a:schemeClr>
                </a:solidFill>
              </a:rPr>
              <a:t>, or </a:t>
            </a:r>
            <a:r>
              <a:rPr lang="en-GB" sz="2000" dirty="0" smtClean="0">
                <a:solidFill>
                  <a:schemeClr val="accent2">
                    <a:lumMod val="75000"/>
                  </a:schemeClr>
                </a:solidFill>
              </a:rPr>
              <a:t>happens along an identified timeline</a:t>
            </a:r>
            <a:r>
              <a:rPr lang="en-GB" sz="2000" dirty="0" smtClean="0">
                <a:solidFill>
                  <a:schemeClr val="accent3">
                    <a:lumMod val="65000"/>
                  </a:schemeClr>
                </a:solidFill>
              </a:rPr>
              <a:t>, as opposed to a problem that could only potentially occur (the latter to be tackled when it occurs -&gt; </a:t>
            </a:r>
            <a:r>
              <a:rPr lang="en-GB" sz="2000" u="sng" dirty="0" smtClean="0">
                <a:solidFill>
                  <a:schemeClr val="accent3">
                    <a:lumMod val="65000"/>
                  </a:schemeClr>
                </a:solidFill>
              </a:rPr>
              <a:t>amendment process</a:t>
            </a:r>
            <a:r>
              <a:rPr lang="en-GB" sz="2000" dirty="0" smtClean="0">
                <a:solidFill>
                  <a:schemeClr val="accent3">
                    <a:lumMod val="65000"/>
                  </a:schemeClr>
                </a:solidFill>
              </a:rPr>
              <a:t>) ;</a:t>
            </a:r>
          </a:p>
          <a:p>
            <a:pPr marL="282575" indent="-282575" algn="just">
              <a:spcAft>
                <a:spcPts val="1800"/>
              </a:spcAft>
              <a:buSzPct val="100000"/>
            </a:pPr>
            <a:r>
              <a:rPr lang="en-GB" sz="2000" dirty="0" smtClean="0">
                <a:solidFill>
                  <a:schemeClr val="accent3">
                    <a:lumMod val="65000"/>
                  </a:schemeClr>
                </a:solidFill>
              </a:rPr>
              <a:t>should </a:t>
            </a:r>
            <a:r>
              <a:rPr lang="en-GB" sz="2000" dirty="0" smtClean="0">
                <a:solidFill>
                  <a:schemeClr val="accent2">
                    <a:lumMod val="75000"/>
                  </a:schemeClr>
                </a:solidFill>
              </a:rPr>
              <a:t>affect market players on a broad scale ;</a:t>
            </a:r>
          </a:p>
          <a:p>
            <a:pPr marL="282575" indent="-282575" algn="just">
              <a:spcAft>
                <a:spcPts val="1800"/>
              </a:spcAft>
              <a:buSzPct val="100000"/>
            </a:pPr>
            <a:r>
              <a:rPr lang="en-GB" sz="2000" dirty="0" smtClean="0">
                <a:solidFill>
                  <a:schemeClr val="accent3">
                    <a:lumMod val="65000"/>
                  </a:schemeClr>
                </a:solidFill>
              </a:rPr>
              <a:t>Should occur</a:t>
            </a:r>
            <a:r>
              <a:rPr lang="en-GB" sz="2000" dirty="0" smtClean="0">
                <a:solidFill>
                  <a:schemeClr val="accent2">
                    <a:lumMod val="75000"/>
                  </a:schemeClr>
                </a:solidFill>
              </a:rPr>
              <a:t> at EU level</a:t>
            </a:r>
            <a:r>
              <a:rPr lang="en-GB" sz="2000" dirty="0" smtClean="0">
                <a:solidFill>
                  <a:schemeClr val="accent3">
                    <a:lumMod val="65000"/>
                  </a:schemeClr>
                </a:solidFill>
              </a:rPr>
              <a:t>, and not a regional one.</a:t>
            </a:r>
            <a:endParaRPr lang="en-GB" sz="1800" dirty="0">
              <a:solidFill>
                <a:schemeClr val="bg1"/>
              </a:solidFill>
            </a:endParaRP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br>
              <a:rPr lang="en-US" b="1" cap="small" dirty="0" smtClean="0">
                <a:solidFill>
                  <a:schemeClr val="bg1"/>
                </a:solidFill>
                <a:latin typeface="Verdana"/>
                <a:cs typeface="Verdana"/>
              </a:rPr>
            </a:br>
            <a:r>
              <a:rPr lang="en-US" b="1" cap="small" dirty="0" smtClean="0">
                <a:solidFill>
                  <a:schemeClr val="bg1"/>
                </a:solidFill>
                <a:latin typeface="Verdana"/>
                <a:cs typeface="Verdana"/>
              </a:rPr>
              <a:t>Introduction : Impact Assessment &amp; Problem ID</a:t>
            </a:r>
            <a:endParaRPr lang="en-US" b="1" cap="small" dirty="0">
              <a:solidFill>
                <a:schemeClr val="bg1"/>
              </a:solidFill>
              <a:latin typeface="Verdana"/>
              <a:cs typeface="Verdana"/>
            </a:endParaRPr>
          </a:p>
        </p:txBody>
      </p:sp>
      <p:sp>
        <p:nvSpPr>
          <p:cNvPr id="6" name="TextBox 5"/>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6</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4191340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9045" y="2370668"/>
            <a:ext cx="7272866" cy="508000"/>
          </a:xfrm>
          <a:prstGeom prst="roundRect">
            <a:avLst/>
          </a:prstGeom>
          <a:solidFill>
            <a:srgbClr val="307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re 1"/>
          <p:cNvSpPr>
            <a:spLocks noGrp="1"/>
          </p:cNvSpPr>
          <p:nvPr>
            <p:ph type="ctrTitle"/>
          </p:nvPr>
        </p:nvSpPr>
        <p:spPr/>
        <p:txBody>
          <a:bodyPr/>
          <a:lstStyle/>
          <a:p>
            <a:r>
              <a:rPr lang="en-GB" smtClean="0"/>
              <a:t>AGENDA</a:t>
            </a:r>
            <a:endParaRPr lang="en-GB"/>
          </a:p>
        </p:txBody>
      </p:sp>
      <p:sp>
        <p:nvSpPr>
          <p:cNvPr id="3" name="Sous-titre 2"/>
          <p:cNvSpPr>
            <a:spLocks noGrp="1"/>
          </p:cNvSpPr>
          <p:nvPr>
            <p:ph type="subTitle" idx="1"/>
          </p:nvPr>
        </p:nvSpPr>
        <p:spPr>
          <a:xfrm>
            <a:off x="539045" y="1682042"/>
            <a:ext cx="7772400" cy="4612432"/>
          </a:xfrm>
        </p:spPr>
        <p:txBody>
          <a:bodyPr/>
          <a:lstStyle/>
          <a:p>
            <a:pPr>
              <a:spcAft>
                <a:spcPts val="1800"/>
              </a:spcAft>
              <a:buSzPct val="100000"/>
            </a:pPr>
            <a:r>
              <a:rPr lang="en-GB" dirty="0" smtClean="0"/>
              <a:t> Introduction</a:t>
            </a:r>
          </a:p>
          <a:p>
            <a:pPr>
              <a:spcAft>
                <a:spcPts val="1800"/>
              </a:spcAft>
              <a:buClr>
                <a:schemeClr val="bg1"/>
              </a:buClr>
              <a:buSzPct val="100000"/>
            </a:pPr>
            <a:r>
              <a:rPr lang="en-GB" dirty="0" smtClean="0"/>
              <a:t> </a:t>
            </a:r>
            <a:r>
              <a:rPr lang="en-GB" dirty="0" smtClean="0">
                <a:solidFill>
                  <a:schemeClr val="bg1"/>
                </a:solidFill>
              </a:rPr>
              <a:t>Problems identified by FG chapter</a:t>
            </a:r>
          </a:p>
          <a:p>
            <a:pPr marL="800100" lvl="1" indent="-342900" algn="l">
              <a:spcAft>
                <a:spcPts val="600"/>
              </a:spcAft>
              <a:buSzPct val="100000"/>
              <a:buFont typeface="Wingdings" pitchFamily="2" charset="2"/>
              <a:buChar char="§"/>
            </a:pPr>
            <a:r>
              <a:rPr lang="fr-FR" sz="2000" dirty="0" smtClean="0">
                <a:solidFill>
                  <a:srgbClr val="307098"/>
                </a:solidFill>
              </a:rPr>
              <a:t>Introduction of the </a:t>
            </a:r>
            <a:r>
              <a:rPr lang="en-US" sz="2000" dirty="0" smtClean="0">
                <a:solidFill>
                  <a:srgbClr val="307098"/>
                </a:solidFill>
              </a:rPr>
              <a:t>analysis</a:t>
            </a:r>
          </a:p>
          <a:p>
            <a:pPr marL="800100" lvl="1" indent="-342900" algn="l">
              <a:spcAft>
                <a:spcPts val="600"/>
              </a:spcAft>
              <a:buSzPct val="100000"/>
              <a:buFont typeface="Wingdings" pitchFamily="2" charset="2"/>
              <a:buChar char="§"/>
            </a:pPr>
            <a:r>
              <a:rPr lang="en-GB" sz="2000" dirty="0" smtClean="0">
                <a:solidFill>
                  <a:srgbClr val="307098"/>
                </a:solidFill>
              </a:rPr>
              <a:t>Nomination</a:t>
            </a:r>
          </a:p>
          <a:p>
            <a:pPr marL="800100" lvl="1" indent="-342900" algn="l">
              <a:spcAft>
                <a:spcPts val="600"/>
              </a:spcAft>
              <a:buSzPct val="100000"/>
              <a:buFont typeface="Wingdings" pitchFamily="2" charset="2"/>
              <a:buChar char="§"/>
            </a:pPr>
            <a:r>
              <a:rPr lang="en-GB" sz="2000" dirty="0" smtClean="0">
                <a:solidFill>
                  <a:srgbClr val="307098"/>
                </a:solidFill>
              </a:rPr>
              <a:t>Interconnection Agreements</a:t>
            </a:r>
          </a:p>
          <a:p>
            <a:pPr marL="800100" lvl="1" indent="-342900" algn="l">
              <a:spcAft>
                <a:spcPts val="600"/>
              </a:spcAft>
              <a:buSzPct val="100000"/>
              <a:buFont typeface="Wingdings" pitchFamily="2" charset="2"/>
              <a:buChar char="§"/>
            </a:pPr>
            <a:r>
              <a:rPr lang="en-GB" sz="2000" dirty="0" smtClean="0">
                <a:solidFill>
                  <a:srgbClr val="307098"/>
                </a:solidFill>
              </a:rPr>
              <a:t>Capacity Calculation</a:t>
            </a:r>
          </a:p>
          <a:p>
            <a:pPr marL="800100" lvl="1" indent="-342900" algn="l">
              <a:spcAft>
                <a:spcPts val="600"/>
              </a:spcAft>
              <a:buSzPct val="100000"/>
              <a:buFont typeface="Wingdings" pitchFamily="2" charset="2"/>
              <a:buChar char="§"/>
            </a:pPr>
            <a:r>
              <a:rPr lang="en-GB" sz="2000" dirty="0" smtClean="0">
                <a:solidFill>
                  <a:srgbClr val="307098"/>
                </a:solidFill>
              </a:rPr>
              <a:t>Gas Quality &amp; </a:t>
            </a:r>
            <a:r>
              <a:rPr lang="en-GB" sz="2000" dirty="0" err="1" smtClean="0">
                <a:solidFill>
                  <a:srgbClr val="307098"/>
                </a:solidFill>
              </a:rPr>
              <a:t>Odorisation</a:t>
            </a:r>
            <a:endParaRPr lang="en-GB" sz="2000" dirty="0" smtClean="0">
              <a:solidFill>
                <a:srgbClr val="307098"/>
              </a:solidFill>
            </a:endParaRPr>
          </a:p>
          <a:p>
            <a:pPr marL="800100" lvl="1" indent="-342900" algn="l">
              <a:spcAft>
                <a:spcPts val="600"/>
              </a:spcAft>
              <a:buSzPct val="100000"/>
              <a:buFont typeface="Wingdings" pitchFamily="2" charset="2"/>
              <a:buChar char="§"/>
            </a:pPr>
            <a:r>
              <a:rPr lang="en-GB" sz="2000" dirty="0" smtClean="0">
                <a:solidFill>
                  <a:srgbClr val="307098"/>
                </a:solidFill>
              </a:rPr>
              <a:t>Units Harmonisation</a:t>
            </a:r>
          </a:p>
          <a:p>
            <a:pPr marL="800100" lvl="1" indent="-342900" algn="l">
              <a:spcAft>
                <a:spcPts val="600"/>
              </a:spcAft>
              <a:buSzPct val="100000"/>
              <a:buFont typeface="Wingdings" pitchFamily="2" charset="2"/>
              <a:buChar char="§"/>
            </a:pPr>
            <a:r>
              <a:rPr lang="en-GB" sz="2000" dirty="0" smtClean="0">
                <a:solidFill>
                  <a:srgbClr val="307098"/>
                </a:solidFill>
              </a:rPr>
              <a:t>Data Exchange</a:t>
            </a:r>
            <a:endParaRPr lang="en-GB" dirty="0" smtClean="0">
              <a:solidFill>
                <a:schemeClr val="bg1"/>
              </a:solidFill>
            </a:endParaRPr>
          </a:p>
          <a:p>
            <a:pPr>
              <a:spcBef>
                <a:spcPts val="600"/>
              </a:spcBef>
              <a:spcAft>
                <a:spcPts val="3600"/>
              </a:spcAft>
              <a:buSzPct val="100000"/>
            </a:pPr>
            <a:r>
              <a:rPr lang="en-GB" dirty="0" smtClean="0"/>
              <a:t> Next steps</a:t>
            </a:r>
            <a:endParaRPr lang="en-GB" dirty="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369332"/>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endParaRPr lang="en-US" b="1" cap="small" dirty="0">
              <a:solidFill>
                <a:schemeClr val="bg1"/>
              </a:solidFill>
              <a:latin typeface="Verdana"/>
              <a:cs typeface="Verdana"/>
            </a:endParaRPr>
          </a:p>
        </p:txBody>
      </p:sp>
      <p:sp>
        <p:nvSpPr>
          <p:cNvPr id="7" name="TextBox 6"/>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7</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2313829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045" y="925687"/>
            <a:ext cx="7772400" cy="767645"/>
          </a:xfrm>
        </p:spPr>
        <p:txBody>
          <a:bodyPr/>
          <a:lstStyle/>
          <a:p>
            <a:r>
              <a:rPr lang="en-GB" dirty="0" smtClean="0"/>
              <a:t>Introduction to the analysis</a:t>
            </a:r>
            <a:endParaRPr lang="en-GB" dirty="0"/>
          </a:p>
        </p:txBody>
      </p:sp>
      <p:sp>
        <p:nvSpPr>
          <p:cNvPr id="3" name="Sous-titre 2"/>
          <p:cNvSpPr>
            <a:spLocks noGrp="1"/>
          </p:cNvSpPr>
          <p:nvPr>
            <p:ph type="subTitle" idx="1"/>
          </p:nvPr>
        </p:nvSpPr>
        <p:spPr>
          <a:xfrm>
            <a:off x="539044" y="1836289"/>
            <a:ext cx="8334023" cy="4373442"/>
          </a:xfrm>
        </p:spPr>
        <p:txBody>
          <a:bodyPr/>
          <a:lstStyle/>
          <a:p>
            <a:pPr marL="225425" indent="-225425" algn="just">
              <a:spcAft>
                <a:spcPts val="1200"/>
              </a:spcAft>
              <a:buSzPct val="100000"/>
            </a:pPr>
            <a:r>
              <a:rPr lang="en-US" sz="1750" dirty="0" smtClean="0"/>
              <a:t>The next slides reflect ACER’s analysis, chapter by chapter, as also indicated in the problem identification questionnaire; </a:t>
            </a:r>
          </a:p>
          <a:p>
            <a:pPr marL="225425" indent="-225425" algn="just">
              <a:spcAft>
                <a:spcPts val="1200"/>
              </a:spcAft>
              <a:buSzPct val="100000"/>
              <a:buNone/>
            </a:pPr>
            <a:endParaRPr lang="en-US" sz="1750" dirty="0" smtClean="0"/>
          </a:p>
          <a:p>
            <a:pPr marL="225425" indent="-225425" algn="just">
              <a:spcAft>
                <a:spcPts val="1200"/>
              </a:spcAft>
              <a:buSzPct val="100000"/>
            </a:pPr>
            <a:r>
              <a:rPr lang="en-US" sz="1750" dirty="0" smtClean="0"/>
              <a:t>As an introduction, it is shown where we stand with the problem identification at this stage. </a:t>
            </a:r>
            <a:r>
              <a:rPr lang="en-US" sz="1750" dirty="0" smtClean="0">
                <a:solidFill>
                  <a:schemeClr val="accent2">
                    <a:lumMod val="75000"/>
                  </a:schemeClr>
                </a:solidFill>
              </a:rPr>
              <a:t>This *.pptx therefore is only a “snapshot” </a:t>
            </a:r>
            <a:r>
              <a:rPr lang="en-US" sz="1750" dirty="0" smtClean="0"/>
              <a:t>and not the final conclusion to the discussions;</a:t>
            </a:r>
          </a:p>
          <a:p>
            <a:pPr marL="225425" indent="-225425" algn="just">
              <a:spcAft>
                <a:spcPts val="1200"/>
              </a:spcAft>
              <a:buSzPct val="100000"/>
              <a:buNone/>
            </a:pPr>
            <a:endParaRPr lang="en-US" sz="1750" dirty="0" smtClean="0"/>
          </a:p>
          <a:p>
            <a:pPr marL="225425" indent="-225425" algn="just">
              <a:spcAft>
                <a:spcPts val="1200"/>
              </a:spcAft>
              <a:buSzPct val="100000"/>
            </a:pPr>
            <a:r>
              <a:rPr lang="en-US" sz="1750" dirty="0" smtClean="0"/>
              <a:t>The aim of the today’s debate or discussion is the collection of further input, to </a:t>
            </a:r>
            <a:r>
              <a:rPr lang="en-US" sz="1750" dirty="0" smtClean="0">
                <a:solidFill>
                  <a:schemeClr val="accent2">
                    <a:lumMod val="75000"/>
                  </a:schemeClr>
                </a:solidFill>
              </a:rPr>
              <a:t>amend and/or complete the views </a:t>
            </a:r>
            <a:r>
              <a:rPr lang="en-US" sz="1750" dirty="0" smtClean="0"/>
              <a:t>already expressed;</a:t>
            </a:r>
          </a:p>
          <a:p>
            <a:pPr marL="225425" indent="-225425" algn="just">
              <a:spcAft>
                <a:spcPts val="1200"/>
              </a:spcAft>
              <a:buSzPct val="100000"/>
              <a:buNone/>
            </a:pPr>
            <a:endParaRPr lang="en-US" sz="1750" dirty="0" smtClean="0">
              <a:solidFill>
                <a:schemeClr val="accent2">
                  <a:lumMod val="75000"/>
                </a:schemeClr>
              </a:solidFill>
            </a:endParaRPr>
          </a:p>
          <a:p>
            <a:pPr marL="225425" indent="-225425" algn="just">
              <a:spcAft>
                <a:spcPts val="1200"/>
              </a:spcAft>
              <a:buSzPct val="100000"/>
            </a:pPr>
            <a:r>
              <a:rPr lang="en-US" sz="1750" dirty="0" smtClean="0">
                <a:solidFill>
                  <a:schemeClr val="accent2">
                    <a:lumMod val="75000"/>
                  </a:schemeClr>
                </a:solidFill>
              </a:rPr>
              <a:t>To be tackled first: “Nominations” in support of NC Balancing process.</a:t>
            </a:r>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6" name="TextBox 5"/>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8</a:t>
            </a:fld>
            <a:endParaRPr lang="nl-BE" sz="1600" dirty="0" smtClean="0">
              <a:solidFill>
                <a:srgbClr val="307098"/>
              </a:solidFill>
              <a:ea typeface="ＭＳ Ｐゴシック" pitchFamily="-108" charset="-128"/>
            </a:endParaRPr>
          </a:p>
        </p:txBody>
      </p:sp>
    </p:spTree>
    <p:extLst>
      <p:ext uri="{BB962C8B-B14F-4D97-AF65-F5344CB8AC3E}">
        <p14:creationId xmlns:p14="http://schemas.microsoft.com/office/powerpoint/2010/main" xmlns="" val="2901160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Nomination</a:t>
            </a:r>
            <a:endParaRPr lang="en-GB" dirty="0"/>
          </a:p>
        </p:txBody>
      </p:sp>
      <p:sp>
        <p:nvSpPr>
          <p:cNvPr id="3" name="Sous-titre 2"/>
          <p:cNvSpPr>
            <a:spLocks noGrp="1"/>
          </p:cNvSpPr>
          <p:nvPr>
            <p:ph type="subTitle" idx="1"/>
          </p:nvPr>
        </p:nvSpPr>
        <p:spPr>
          <a:xfrm>
            <a:off x="539044" y="1682042"/>
            <a:ext cx="8334023" cy="3954483"/>
          </a:xfrm>
        </p:spPr>
        <p:txBody>
          <a:bodyPr/>
          <a:lstStyle/>
          <a:p>
            <a:pPr marL="225425" indent="-225425" algn="just">
              <a:spcAft>
                <a:spcPts val="1200"/>
              </a:spcAft>
              <a:buSzPct val="100000"/>
            </a:pPr>
            <a:r>
              <a:rPr lang="en-GB" sz="1750" dirty="0" smtClean="0">
                <a:solidFill>
                  <a:schemeClr val="accent2">
                    <a:lumMod val="75000"/>
                  </a:schemeClr>
                </a:solidFill>
              </a:rPr>
              <a:t>Obstacle to the efficient functioning of the market </a:t>
            </a:r>
            <a:r>
              <a:rPr lang="en-GB" sz="1750" dirty="0" smtClean="0"/>
              <a:t>: various nomination/re-nomination deadlines could be an obstacle to the development of short-term trading ; </a:t>
            </a:r>
          </a:p>
          <a:p>
            <a:pPr marL="225425" indent="-225425" algn="just">
              <a:spcAft>
                <a:spcPts val="1200"/>
              </a:spcAft>
              <a:buSzPct val="100000"/>
            </a:pPr>
            <a:r>
              <a:rPr lang="en-GB" sz="1750" dirty="0" smtClean="0">
                <a:solidFill>
                  <a:schemeClr val="accent2">
                    <a:lumMod val="75000"/>
                  </a:schemeClr>
                </a:solidFill>
              </a:rPr>
              <a:t>Population affected and scale of the problem</a:t>
            </a:r>
            <a:r>
              <a:rPr lang="en-GB" sz="1750" baseline="30000" dirty="0" smtClean="0">
                <a:solidFill>
                  <a:schemeClr val="accent2">
                    <a:lumMod val="75000"/>
                  </a:schemeClr>
                </a:solidFill>
              </a:rPr>
              <a:t>*</a:t>
            </a:r>
            <a:r>
              <a:rPr lang="en-GB" sz="1750" dirty="0" smtClean="0">
                <a:solidFill>
                  <a:schemeClr val="accent2">
                    <a:lumMod val="75000"/>
                  </a:schemeClr>
                </a:solidFill>
              </a:rPr>
              <a:t> :</a:t>
            </a:r>
            <a:endParaRPr lang="en-GB" sz="1750" dirty="0" smtClean="0"/>
          </a:p>
          <a:p>
            <a:pPr marL="682625" lvl="1" indent="-225425" algn="just">
              <a:spcAft>
                <a:spcPts val="1200"/>
              </a:spcAft>
              <a:buSzPct val="100000"/>
            </a:pPr>
            <a:endParaRPr lang="en-GB" sz="1550" dirty="0" smtClean="0"/>
          </a:p>
        </p:txBody>
      </p:sp>
      <p:sp>
        <p:nvSpPr>
          <p:cNvPr id="4" name="Espace réservé du pied de page 3"/>
          <p:cNvSpPr>
            <a:spLocks noGrp="1"/>
          </p:cNvSpPr>
          <p:nvPr>
            <p:ph type="ftr" sz="quarter" idx="11"/>
          </p:nvPr>
        </p:nvSpPr>
        <p:spPr>
          <a:xfrm>
            <a:off x="228600" y="6459008"/>
            <a:ext cx="7470422" cy="365125"/>
          </a:xfrm>
        </p:spPr>
        <p:txBody>
          <a:bodyPr/>
          <a:lstStyle/>
          <a:p>
            <a:r>
              <a:rPr lang="en-US" dirty="0" smtClean="0"/>
              <a:t>16 February 2012 – 2</a:t>
            </a:r>
            <a:r>
              <a:rPr lang="en-US" baseline="30000" dirty="0" smtClean="0"/>
              <a:t>nd</a:t>
            </a:r>
            <a:r>
              <a:rPr lang="en-US" dirty="0" smtClean="0"/>
              <a:t> Ad Hoc Expert Group Meeting</a:t>
            </a:r>
            <a:endParaRPr lang="en-US" dirty="0"/>
          </a:p>
        </p:txBody>
      </p:sp>
      <p:sp>
        <p:nvSpPr>
          <p:cNvPr id="5" name="TextBox 4"/>
          <p:cNvSpPr txBox="1"/>
          <p:nvPr/>
        </p:nvSpPr>
        <p:spPr>
          <a:xfrm>
            <a:off x="2033508" y="0"/>
            <a:ext cx="7110491" cy="646331"/>
          </a:xfrm>
          <a:prstGeom prst="rect">
            <a:avLst/>
          </a:prstGeom>
          <a:noFill/>
        </p:spPr>
        <p:txBody>
          <a:bodyPr wrap="square" rtlCol="0">
            <a:spAutoFit/>
          </a:bodyPr>
          <a:lstStyle/>
          <a:p>
            <a:pPr algn="r"/>
            <a:r>
              <a:rPr lang="en-US" b="1" cap="small" dirty="0" smtClean="0">
                <a:solidFill>
                  <a:schemeClr val="bg1"/>
                </a:solidFill>
                <a:latin typeface="Verdana"/>
                <a:cs typeface="Verdana"/>
              </a:rPr>
              <a:t>Interoperability : Problem Identification</a:t>
            </a:r>
          </a:p>
          <a:p>
            <a:pPr algn="r"/>
            <a:r>
              <a:rPr lang="en-US" b="1" cap="small" dirty="0" smtClean="0">
                <a:solidFill>
                  <a:schemeClr val="bg1"/>
                </a:solidFill>
                <a:latin typeface="Verdana"/>
                <a:cs typeface="Verdana"/>
              </a:rPr>
              <a:t>Review of the issues</a:t>
            </a:r>
            <a:endParaRPr lang="en-US" b="1" cap="small" dirty="0">
              <a:solidFill>
                <a:schemeClr val="bg1"/>
              </a:solidFill>
              <a:latin typeface="Verdana"/>
              <a:cs typeface="Verdana"/>
            </a:endParaRPr>
          </a:p>
        </p:txBody>
      </p:sp>
      <p:sp>
        <p:nvSpPr>
          <p:cNvPr id="6" name="TextBox 5"/>
          <p:cNvSpPr txBox="1"/>
          <p:nvPr/>
        </p:nvSpPr>
        <p:spPr>
          <a:xfrm>
            <a:off x="8761378" y="6485883"/>
            <a:ext cx="308344" cy="338554"/>
          </a:xfrm>
          <a:prstGeom prst="rect">
            <a:avLst/>
          </a:prstGeom>
          <a:noFill/>
        </p:spPr>
        <p:txBody>
          <a:bodyPr wrap="square" rtlCol="0">
            <a:spAutoFit/>
          </a:bodyPr>
          <a:lstStyle/>
          <a:p>
            <a:fld id="{00A147C8-35CC-48F1-B71A-54382DF35F75}" type="slidenum">
              <a:rPr lang="nl-BE" sz="1600" smtClean="0">
                <a:solidFill>
                  <a:srgbClr val="307098"/>
                </a:solidFill>
                <a:ea typeface="ＭＳ Ｐゴシック" pitchFamily="-108" charset="-128"/>
              </a:rPr>
              <a:pPr/>
              <a:t>9</a:t>
            </a:fld>
            <a:endParaRPr lang="nl-BE" sz="1600" dirty="0" smtClean="0">
              <a:solidFill>
                <a:srgbClr val="307098"/>
              </a:solidFill>
              <a:ea typeface="ＭＳ Ｐゴシック" pitchFamily="-108" charset="-128"/>
            </a:endParaRPr>
          </a:p>
        </p:txBody>
      </p:sp>
      <p:pic>
        <p:nvPicPr>
          <p:cNvPr id="1026" name="Picture 2"/>
          <p:cNvPicPr>
            <a:picLocks noChangeAspect="1" noChangeArrowheads="1"/>
          </p:cNvPicPr>
          <p:nvPr/>
        </p:nvPicPr>
        <p:blipFill>
          <a:blip r:embed="rId3"/>
          <a:srcRect/>
          <a:stretch>
            <a:fillRect/>
          </a:stretch>
        </p:blipFill>
        <p:spPr bwMode="auto">
          <a:xfrm>
            <a:off x="3433763" y="3266940"/>
            <a:ext cx="2276475" cy="1143000"/>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3433763" y="4413372"/>
            <a:ext cx="2276475" cy="1143000"/>
          </a:xfrm>
          <a:prstGeom prst="rect">
            <a:avLst/>
          </a:prstGeom>
          <a:noFill/>
          <a:ln w="9525">
            <a:noFill/>
            <a:miter lim="800000"/>
            <a:headEnd/>
            <a:tailEnd/>
          </a:ln>
        </p:spPr>
      </p:pic>
      <p:sp>
        <p:nvSpPr>
          <p:cNvPr id="9" name="TextBox 8"/>
          <p:cNvSpPr txBox="1"/>
          <p:nvPr/>
        </p:nvSpPr>
        <p:spPr>
          <a:xfrm>
            <a:off x="873457" y="5923128"/>
            <a:ext cx="7999610" cy="307777"/>
          </a:xfrm>
          <a:prstGeom prst="rect">
            <a:avLst/>
          </a:prstGeom>
          <a:noFill/>
        </p:spPr>
        <p:txBody>
          <a:bodyPr wrap="square" rtlCol="0">
            <a:spAutoFit/>
          </a:bodyPr>
          <a:lstStyle/>
          <a:p>
            <a:r>
              <a:rPr lang="en-GB" sz="1400" baseline="30000" dirty="0" smtClean="0">
                <a:solidFill>
                  <a:schemeClr val="tx1">
                    <a:tint val="75000"/>
                  </a:schemeClr>
                </a:solidFill>
                <a:ea typeface="ＭＳ Ｐゴシック" pitchFamily="-108" charset="-128"/>
              </a:rPr>
              <a:t>*</a:t>
            </a:r>
            <a:r>
              <a:rPr lang="en-GB" sz="1400" dirty="0" smtClean="0">
                <a:solidFill>
                  <a:schemeClr val="tx1">
                    <a:tint val="75000"/>
                  </a:schemeClr>
                </a:solidFill>
                <a:ea typeface="ＭＳ Ｐゴシック" pitchFamily="-108" charset="-128"/>
              </a:rPr>
              <a:t> Implementation progress of the EASEE-gas CBPs 2010 review</a:t>
            </a:r>
          </a:p>
        </p:txBody>
      </p:sp>
    </p:spTree>
    <p:extLst>
      <p:ext uri="{BB962C8B-B14F-4D97-AF65-F5344CB8AC3E}">
        <p14:creationId xmlns:p14="http://schemas.microsoft.com/office/powerpoint/2010/main" xmlns="" val="77683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ACER-2015-23378</_dlc_DocId>
    <_dlc_DocIdUrl xmlns="985daa2e-53d8-4475-82b8-9c7d25324e34">
      <Url>http://extranet.acer.europa.eu/en/The_agency/Organisation/Expert_Groups/EG_on_Gas_Interoperability/Meetings/2nd_Ad_Hoc_EG_Meeting_on_Interoperability/_layouts/DocIdRedir.aspx?ID=ACER-2015-23378</Url>
      <Description>ACER-2015-23378</Description>
    </_dlc_DocIdUrl>
    <ACER_Abstract xmlns="985daa2e-53d8-4475-82b8-9c7d25324e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C6C9C96A859FD342BF91ED9A8BB961ED" ma:contentTypeVersion="21" ma:contentTypeDescription="Create a new document." ma:contentTypeScope="" ma:versionID="7f89721522157704685b71d1690b6ef7">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5253D1-538E-458E-B7A5-FB0ADF475550}"/>
</file>

<file path=customXml/itemProps2.xml><?xml version="1.0" encoding="utf-8"?>
<ds:datastoreItem xmlns:ds="http://schemas.openxmlformats.org/officeDocument/2006/customXml" ds:itemID="{BA499A92-D434-498F-B1BE-D08B70EC97A9}"/>
</file>

<file path=customXml/itemProps3.xml><?xml version="1.0" encoding="utf-8"?>
<ds:datastoreItem xmlns:ds="http://schemas.openxmlformats.org/officeDocument/2006/customXml" ds:itemID="{4B58E53D-22EB-4D1B-9036-37980DC166E9}"/>
</file>

<file path=customXml/itemProps4.xml><?xml version="1.0" encoding="utf-8"?>
<ds:datastoreItem xmlns:ds="http://schemas.openxmlformats.org/officeDocument/2006/customXml" ds:itemID="{1624E121-8370-4472-910B-65184C79809B}"/>
</file>

<file path=docProps/app.xml><?xml version="1.0" encoding="utf-8"?>
<Properties xmlns="http://schemas.openxmlformats.org/officeDocument/2006/extended-properties" xmlns:vt="http://schemas.openxmlformats.org/officeDocument/2006/docPropsVTypes">
  <Template>ACER new presentation template</Template>
  <TotalTime>1465</TotalTime>
  <Words>2128</Words>
  <Application>Microsoft Office PowerPoint</Application>
  <PresentationFormat>On-screen Show (4:3)</PresentationFormat>
  <Paragraphs>322</Paragraphs>
  <Slides>23</Slides>
  <Notes>10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ACER new presentation template</vt:lpstr>
      <vt:lpstr>Custom Design</vt:lpstr>
      <vt:lpstr>Office Theme</vt:lpstr>
      <vt:lpstr> Framework Guidelines on Interoperability Rules:  Problem Identification &amp; Options</vt:lpstr>
      <vt:lpstr>AGENDA</vt:lpstr>
      <vt:lpstr>On-going discussions since the Ad Hoc Expert Group Meeting on 7/11 :  </vt:lpstr>
      <vt:lpstr>Problem Identification</vt:lpstr>
      <vt:lpstr>Problem Identification: Goals*</vt:lpstr>
      <vt:lpstr>A problem to be tackled within a FG should :</vt:lpstr>
      <vt:lpstr>AGENDA</vt:lpstr>
      <vt:lpstr>Introduction to the analysis</vt:lpstr>
      <vt:lpstr>Nomination</vt:lpstr>
      <vt:lpstr>Nomination</vt:lpstr>
      <vt:lpstr>Interconnection Agreements</vt:lpstr>
      <vt:lpstr>Interconnection Agreements</vt:lpstr>
      <vt:lpstr>Capacity Calculation </vt:lpstr>
      <vt:lpstr>Capacity Calculation </vt:lpstr>
      <vt:lpstr>Capacity Calculation </vt:lpstr>
      <vt:lpstr>Gas Quality</vt:lpstr>
      <vt:lpstr>Gas Quality</vt:lpstr>
      <vt:lpstr>Odorisation</vt:lpstr>
      <vt:lpstr>Units Harmonisation</vt:lpstr>
      <vt:lpstr>Data Exchange</vt:lpstr>
      <vt:lpstr>Data Exchange</vt:lpstr>
      <vt:lpstr>Next steps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Claire CAMUS (ACER)</dc:creator>
  <cp:lastModifiedBy>pchp</cp:lastModifiedBy>
  <cp:revision>171</cp:revision>
  <dcterms:created xsi:type="dcterms:W3CDTF">2011-11-28T15:46:36Z</dcterms:created>
  <dcterms:modified xsi:type="dcterms:W3CDTF">2012-02-15T16:33:45Z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0x010100C6C9C96A859FD342BF91ED9A8BB961ED</vt:lpwstr>
  </property>
  <property fmtid="{D5CDD505-2E9C-101B-9397-08002B2CF9AE}" pid="3" name="_dlc_DocIdItemGuid">
    <vt:lpwstr>5d9b62cb-6675-4a32-ab47-aa15ce80b914</vt:lpwstr>
  </property>
</Properties>
</file>